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480" r:id="rId2"/>
  </p:sldMasterIdLst>
  <p:notesMasterIdLst>
    <p:notesMasterId r:id="rId26"/>
  </p:notesMasterIdLst>
  <p:handoutMasterIdLst>
    <p:handoutMasterId r:id="rId27"/>
  </p:handoutMasterIdLst>
  <p:sldIdLst>
    <p:sldId id="1157" r:id="rId3"/>
    <p:sldId id="1158" r:id="rId4"/>
    <p:sldId id="1161" r:id="rId5"/>
    <p:sldId id="1177" r:id="rId6"/>
    <p:sldId id="1131" r:id="rId7"/>
    <p:sldId id="1183" r:id="rId8"/>
    <p:sldId id="1212" r:id="rId9"/>
    <p:sldId id="1213" r:id="rId10"/>
    <p:sldId id="1214" r:id="rId11"/>
    <p:sldId id="1215" r:id="rId12"/>
    <p:sldId id="1160" r:id="rId13"/>
    <p:sldId id="1197" r:id="rId14"/>
    <p:sldId id="1198" r:id="rId15"/>
    <p:sldId id="1188" r:id="rId16"/>
    <p:sldId id="1190" r:id="rId17"/>
    <p:sldId id="1203" r:id="rId18"/>
    <p:sldId id="1189" r:id="rId19"/>
    <p:sldId id="1219" r:id="rId20"/>
    <p:sldId id="1218" r:id="rId21"/>
    <p:sldId id="1220" r:id="rId22"/>
    <p:sldId id="1221" r:id="rId23"/>
    <p:sldId id="1216" r:id="rId24"/>
    <p:sldId id="1187" r:id="rId25"/>
  </p:sldIdLst>
  <p:sldSz cx="9906000" cy="6858000" type="A4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0008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0008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0008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0008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0008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i="1" kern="1200">
        <a:solidFill>
          <a:srgbClr val="00008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i="1" kern="1200">
        <a:solidFill>
          <a:srgbClr val="00008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i="1" kern="1200">
        <a:solidFill>
          <a:srgbClr val="00008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i="1" kern="1200">
        <a:solidFill>
          <a:srgbClr val="000080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68">
          <p15:clr>
            <a:srgbClr val="A4A3A4"/>
          </p15:clr>
        </p15:guide>
        <p15:guide id="2" pos="3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2584"/>
    <a:srgbClr val="0033CC"/>
    <a:srgbClr val="CC0000"/>
    <a:srgbClr val="FDECD1"/>
    <a:srgbClr val="D4DEFC"/>
    <a:srgbClr val="FFDDE3"/>
    <a:srgbClr val="E6E6E6"/>
    <a:srgbClr val="9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5" autoAdjust="0"/>
    <p:restoredTop sz="82253" autoAdjust="0"/>
  </p:normalViewPr>
  <p:slideViewPr>
    <p:cSldViewPr>
      <p:cViewPr varScale="1">
        <p:scale>
          <a:sx n="54" d="100"/>
          <a:sy n="54" d="100"/>
        </p:scale>
        <p:origin x="1541" y="48"/>
      </p:cViewPr>
      <p:guideLst>
        <p:guide orient="horz" pos="1872"/>
        <p:guide pos="3312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12" y="48"/>
      </p:cViewPr>
      <p:guideLst>
        <p:guide orient="horz" pos="2268"/>
        <p:guide pos="33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3" Type="http://schemas.openxmlformats.org/officeDocument/2006/relationships/slide" Target="slides/slide4.xml"/><Relationship Id="rId21" Type="http://schemas.openxmlformats.org/officeDocument/2006/relationships/slide" Target="slides/slide22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1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wrap="square" lIns="93749" tIns="46874" rIns="93749" bIns="468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04EF892-2114-4C30-A708-E38E23690A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0956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-1588"/>
            <a:ext cx="3079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6" tIns="0" rIns="19756" bIns="0" numCol="1" anchor="t" anchorCtr="0" compatLnSpc="1">
            <a:prstTxWarp prst="textNoShape">
              <a:avLst/>
            </a:prstTxWarp>
          </a:bodyPr>
          <a:lstStyle>
            <a:lvl1pPr algn="r" defTabSz="951713" eaLnBrk="0" hangingPunct="0">
              <a:defRPr sz="1000">
                <a:solidFill>
                  <a:schemeClr val="tx1"/>
                </a:solidFill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3275" y="788988"/>
            <a:ext cx="5492750" cy="3803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4100"/>
            <a:ext cx="52101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0" tIns="47744" rIns="95490" bIns="47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38442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5988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3188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30388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272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D623C6-2CED-4891-BA39-06E67B576631}" type="slidenum">
              <a:rPr lang="fr-FR" altLang="fr-FR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</a:t>
            </a:fld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7173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317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2526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60413" indent="-29051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99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98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08200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54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26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798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370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476DB5-92D4-48D6-B6A6-0D75227CDE8F}" type="slidenum">
              <a:rPr lang="fr-FR" altLang="fr-FR" sz="1000"/>
              <a:pPr>
                <a:spcBef>
                  <a:spcPct val="0"/>
                </a:spcBef>
              </a:pPr>
              <a:t>10</a:t>
            </a:fld>
            <a:endParaRPr lang="fr-FR" altLang="fr-FR" sz="10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5605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317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586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75313" y="6538913"/>
            <a:ext cx="4348162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3A20A5-88F5-4557-8BE9-FE33D97EA9F5}" type="slidenum">
              <a:rPr lang="fr-FR" altLang="fr-FR" sz="1000"/>
              <a:pPr>
                <a:spcBef>
                  <a:spcPct val="0"/>
                </a:spcBef>
              </a:pPr>
              <a:t>11</a:t>
            </a:fld>
            <a:endParaRPr lang="fr-FR" altLang="fr-FR" sz="10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7653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4763" y="6538913"/>
            <a:ext cx="434816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6790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60413" indent="-29051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99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98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08200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54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26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798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370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99E975-9936-4FCA-BEA1-9D2C9E2BB512}" type="slidenum">
              <a:rPr lang="fr-FR" altLang="fr-FR" sz="1000"/>
              <a:pPr>
                <a:spcBef>
                  <a:spcPct val="0"/>
                </a:spcBef>
              </a:pPr>
              <a:t>12</a:t>
            </a:fld>
            <a:endParaRPr lang="fr-FR" altLang="fr-FR" sz="10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i="1" smtClean="0"/>
          </a:p>
        </p:txBody>
      </p:sp>
      <p:sp>
        <p:nvSpPr>
          <p:cNvPr id="29701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317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7380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60413" indent="-29051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99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98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08200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54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26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798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370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8F132-3999-4CFF-A6F5-81A594F4D410}" type="slidenum">
              <a:rPr lang="fr-FR" altLang="fr-FR" sz="1000"/>
              <a:pPr>
                <a:spcBef>
                  <a:spcPct val="0"/>
                </a:spcBef>
              </a:pPr>
              <a:t>13</a:t>
            </a:fld>
            <a:endParaRPr lang="fr-FR" altLang="fr-FR" sz="10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i="1" smtClean="0"/>
          </a:p>
        </p:txBody>
      </p:sp>
      <p:sp>
        <p:nvSpPr>
          <p:cNvPr id="31749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317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5146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75313" y="6538913"/>
            <a:ext cx="4348162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473B41-9FDA-4459-9520-368B6D75C6CF}" type="slidenum">
              <a:rPr lang="fr-FR" altLang="fr-FR" sz="1000"/>
              <a:pPr>
                <a:spcBef>
                  <a:spcPct val="0"/>
                </a:spcBef>
              </a:pPr>
              <a:t>14</a:t>
            </a:fld>
            <a:endParaRPr lang="fr-FR" altLang="fr-FR" sz="10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3797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4763" y="6538913"/>
            <a:ext cx="434816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7575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75313" y="6538913"/>
            <a:ext cx="4348162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40AEF2-2A4C-474D-B8AB-2BDBA5290921}" type="slidenum">
              <a:rPr lang="fr-FR" altLang="fr-FR" sz="1000"/>
              <a:pPr>
                <a:spcBef>
                  <a:spcPct val="0"/>
                </a:spcBef>
              </a:pPr>
              <a:t>15</a:t>
            </a:fld>
            <a:endParaRPr lang="fr-FR" altLang="fr-FR" sz="10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5845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4763" y="6538913"/>
            <a:ext cx="434816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6126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75313" y="6538913"/>
            <a:ext cx="4348162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E4EFB8-646C-40BE-AEC3-8DE0CAB272E2}" type="slidenum">
              <a:rPr lang="fr-FR" altLang="fr-FR" sz="1000"/>
              <a:pPr>
                <a:spcBef>
                  <a:spcPct val="0"/>
                </a:spcBef>
              </a:pPr>
              <a:t>16</a:t>
            </a:fld>
            <a:endParaRPr lang="fr-FR" altLang="fr-FR" sz="10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7893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4763" y="6538913"/>
            <a:ext cx="434816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1713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75313" y="6538913"/>
            <a:ext cx="4348162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94240E-60D2-491B-9595-DB310593A5A0}" type="slidenum">
              <a:rPr lang="fr-FR" altLang="fr-FR" sz="1000"/>
              <a:pPr>
                <a:spcBef>
                  <a:spcPct val="0"/>
                </a:spcBef>
              </a:pPr>
              <a:t>17</a:t>
            </a:fld>
            <a:endParaRPr lang="fr-FR" altLang="fr-FR" sz="10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9941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4763" y="6538913"/>
            <a:ext cx="434816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0489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75313" y="6538913"/>
            <a:ext cx="4348162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899D02-9F62-4F6A-A9F3-AE13E081F8B2}" type="slidenum">
              <a:rPr lang="fr-FR" altLang="fr-FR" sz="1000"/>
              <a:pPr>
                <a:spcBef>
                  <a:spcPct val="0"/>
                </a:spcBef>
              </a:pPr>
              <a:t>18</a:t>
            </a:fld>
            <a:endParaRPr lang="fr-FR" altLang="fr-FR" sz="10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1989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4763" y="6538913"/>
            <a:ext cx="434816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3178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75313" y="6538913"/>
            <a:ext cx="4348162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00E11E-70EC-4A83-89DE-07830E771FAC}" type="slidenum">
              <a:rPr lang="fr-FR" altLang="fr-FR" sz="1000"/>
              <a:pPr>
                <a:spcBef>
                  <a:spcPct val="0"/>
                </a:spcBef>
              </a:pPr>
              <a:t>19</a:t>
            </a:fld>
            <a:endParaRPr lang="fr-FR" altLang="fr-FR" sz="10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4037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4763" y="6538913"/>
            <a:ext cx="434816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724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60413" indent="-29051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99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98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08200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54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26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798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370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73C87F-0C9D-42E0-88A4-9EECDEDE2920}" type="slidenum">
              <a:rPr lang="fr-FR" altLang="fr-FR" sz="1000"/>
              <a:pPr>
                <a:spcBef>
                  <a:spcPct val="0"/>
                </a:spcBef>
              </a:pPr>
              <a:t>2</a:t>
            </a:fld>
            <a:endParaRPr lang="fr-FR" altLang="fr-FR" sz="10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9221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317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1145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75313" y="6538913"/>
            <a:ext cx="4348162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CB3688-22B6-41A8-A4B5-9EABACAE1E35}" type="slidenum">
              <a:rPr lang="fr-FR" altLang="fr-FR" sz="1000"/>
              <a:pPr>
                <a:spcBef>
                  <a:spcPct val="0"/>
                </a:spcBef>
              </a:pPr>
              <a:t>20</a:t>
            </a:fld>
            <a:endParaRPr lang="fr-FR" altLang="fr-FR" sz="10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6085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4763" y="6538913"/>
            <a:ext cx="434816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8238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75313" y="6538913"/>
            <a:ext cx="4348162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A75D17-970A-448E-8190-C0E3C40A5CBB}" type="slidenum">
              <a:rPr lang="fr-FR" altLang="fr-FR" sz="1000"/>
              <a:pPr>
                <a:spcBef>
                  <a:spcPct val="0"/>
                </a:spcBef>
              </a:pPr>
              <a:t>21</a:t>
            </a:fld>
            <a:endParaRPr lang="fr-FR" altLang="fr-FR" sz="10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8133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4763" y="6538913"/>
            <a:ext cx="434816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1122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75313" y="6538913"/>
            <a:ext cx="4348162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9C1A5B-5BDC-4F92-9E19-E664B2DC4496}" type="slidenum">
              <a:rPr lang="fr-FR" altLang="fr-FR" sz="1000"/>
              <a:pPr>
                <a:spcBef>
                  <a:spcPct val="0"/>
                </a:spcBef>
              </a:pPr>
              <a:t>22</a:t>
            </a:fld>
            <a:endParaRPr lang="fr-FR" altLang="fr-FR" sz="10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50181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4763" y="6538913"/>
            <a:ext cx="434816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9477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60413" indent="-29051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99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98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08200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54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26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798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370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08E11C-6E6E-4667-8194-4D72782B57D3}" type="slidenum">
              <a:rPr lang="fr-FR" altLang="fr-FR" sz="1000"/>
              <a:pPr>
                <a:spcBef>
                  <a:spcPct val="0"/>
                </a:spcBef>
              </a:pPr>
              <a:t>23</a:t>
            </a:fld>
            <a:endParaRPr lang="fr-FR" altLang="fr-FR" sz="10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52229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317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469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675313" y="6538913"/>
            <a:ext cx="4348162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235A28-DA91-4958-9FF6-9AE295CEFCC1}" type="slidenum">
              <a:rPr lang="fr-FR" altLang="fr-FR" sz="1000"/>
              <a:pPr>
                <a:spcBef>
                  <a:spcPct val="0"/>
                </a:spcBef>
              </a:pPr>
              <a:t>3</a:t>
            </a:fld>
            <a:endParaRPr lang="fr-FR" altLang="fr-FR" sz="10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1269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4763" y="6538913"/>
            <a:ext cx="434816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2471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60413" indent="-29051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99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98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08200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54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26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798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370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ED164D-7DDC-4227-9E45-795F1F8185C8}" type="slidenum">
              <a:rPr lang="fr-FR" altLang="fr-FR" sz="1000"/>
              <a:pPr>
                <a:spcBef>
                  <a:spcPct val="0"/>
                </a:spcBef>
              </a:pPr>
              <a:t>4</a:t>
            </a:fld>
            <a:endParaRPr lang="fr-FR" altLang="fr-FR" sz="10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3317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317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603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60413" indent="-29051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99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98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08200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54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26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798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370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95A221-9103-4024-A41E-B761F18442DE}" type="slidenum">
              <a:rPr lang="fr-FR" altLang="fr-FR" sz="1000"/>
              <a:pPr>
                <a:spcBef>
                  <a:spcPct val="0"/>
                </a:spcBef>
              </a:pPr>
              <a:t>5</a:t>
            </a:fld>
            <a:endParaRPr lang="fr-FR" altLang="fr-FR" sz="10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5365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317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5000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60413" indent="-29051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99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98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08200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54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26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798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370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812770-AE53-487E-A8A3-222443AD9010}" type="slidenum">
              <a:rPr lang="fr-FR" altLang="fr-FR" sz="1000"/>
              <a:pPr>
                <a:spcBef>
                  <a:spcPct val="0"/>
                </a:spcBef>
              </a:pPr>
              <a:t>6</a:t>
            </a:fld>
            <a:endParaRPr lang="fr-FR" altLang="fr-FR" sz="10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7413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317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4577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60413" indent="-29051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99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98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08200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54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26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798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370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418884-973A-444F-B9CF-26B7DB936842}" type="slidenum">
              <a:rPr lang="fr-FR" altLang="fr-FR" sz="1000"/>
              <a:pPr>
                <a:spcBef>
                  <a:spcPct val="0"/>
                </a:spcBef>
              </a:pPr>
              <a:t>7</a:t>
            </a:fld>
            <a:endParaRPr lang="fr-FR" altLang="fr-FR" sz="10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9461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317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5127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60413" indent="-29051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99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98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08200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54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26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798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370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C1C22F-2BC7-47D0-922E-31771C3B2F8A}" type="slidenum">
              <a:rPr lang="fr-FR" altLang="fr-FR" sz="1000"/>
              <a:pPr>
                <a:spcBef>
                  <a:spcPct val="0"/>
                </a:spcBef>
              </a:pPr>
              <a:t>8</a:t>
            </a:fld>
            <a:endParaRPr lang="fr-FR" altLang="fr-FR" sz="10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1509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317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185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60413" indent="-29051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699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39888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08200" indent="-233363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654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0226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798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937000" indent="-233363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D89702-7476-4E53-A23F-FE3FC2E29AC1}" type="slidenum">
              <a:rPr lang="fr-FR" altLang="fr-FR" sz="1000"/>
              <a:pPr>
                <a:spcBef>
                  <a:spcPct val="0"/>
                </a:spcBef>
              </a:pPr>
              <a:t>9</a:t>
            </a:fld>
            <a:endParaRPr lang="fr-FR" altLang="fr-FR" sz="10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3557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-3175" y="9720263"/>
            <a:ext cx="3079750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092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 userDrawn="1"/>
        </p:nvSpPr>
        <p:spPr bwMode="auto">
          <a:xfrm rot="16200000">
            <a:off x="-871537" y="509905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38" rIns="0" bIns="46038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1200" i="0" smtClean="0">
                <a:solidFill>
                  <a:schemeClr val="tx1"/>
                </a:solidFill>
                <a:latin typeface="Comic Sans MS" panose="030F0702030302020204" pitchFamily="66" charset="0"/>
              </a:rPr>
              <a:t>Proposition de services</a:t>
            </a:r>
          </a:p>
          <a:p>
            <a:pPr algn="ctr">
              <a:defRPr/>
            </a:pPr>
            <a:r>
              <a:rPr lang="fr-FR" altLang="fr-FR" sz="1200" i="0" smtClean="0">
                <a:solidFill>
                  <a:schemeClr val="tx1"/>
                </a:solidFill>
                <a:latin typeface="Comic Sans MS" panose="030F0702030302020204" pitchFamily="66" charset="0"/>
              </a:rPr>
              <a:t>23 janvier 2002</a:t>
            </a:r>
          </a:p>
        </p:txBody>
      </p:sp>
      <p:graphicFrame>
        <p:nvGraphicFramePr>
          <p:cNvPr id="3" name="Object 24"/>
          <p:cNvGraphicFramePr>
            <a:graphicFrameLocks noChangeAspect="1"/>
          </p:cNvGraphicFramePr>
          <p:nvPr userDrawn="1"/>
        </p:nvGraphicFramePr>
        <p:xfrm>
          <a:off x="0" y="0"/>
          <a:ext cx="69056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Photo Editor Photo" r:id="rId3" imgW="1076475" imgH="8276190" progId="">
                  <p:embed/>
                </p:oleObj>
              </mc:Choice>
              <mc:Fallback>
                <p:oleObj name="Photo Editor Photo" r:id="rId3" imgW="1076475" imgH="82761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9056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4676775" y="315753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fr-FR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429000" y="6248400"/>
            <a:ext cx="3048000" cy="457200"/>
          </a:xfrm>
          <a:prstGeom prst="rect">
            <a:avLst/>
          </a:prstGeom>
          <a:ln w="12700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5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59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29500" y="76200"/>
            <a:ext cx="2247900" cy="6248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591300" cy="6248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915400" cy="6778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762000" y="914400"/>
            <a:ext cx="4381500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95900" y="914400"/>
            <a:ext cx="4381500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79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F83C5-4477-4D4D-B1FF-B113D37755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214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EB84-F526-4DC9-B18F-D27E51A68E4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675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4747D-F560-4FBD-9352-6D9F167FB7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5404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E2FCE-255C-48B1-B6D7-702038AFA6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989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6F023-3388-49F4-B6BA-F10746065E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3846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40500-05B1-487F-B9FF-A397383C13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4130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EE15-2810-4B25-B963-0860CB8FDB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22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30857"/>
            <a:ext cx="8915400" cy="67786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972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213C-5CEF-484C-AC63-50C18CAE32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5608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48D6-AF07-479E-9D7B-CFCF3913DE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449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6675-998B-4A22-8172-2695BE31C3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4023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000C-98BC-4F8C-96A2-0EE1711188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966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624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43815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95900" y="914400"/>
            <a:ext cx="43815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38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91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1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71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682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6959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8915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de titre du masque</a:t>
            </a:r>
          </a:p>
        </p:txBody>
      </p:sp>
      <p:sp>
        <p:nvSpPr>
          <p:cNvPr id="102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8915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de texte du masque</a:t>
            </a:r>
          </a:p>
          <a:p>
            <a:pPr lvl="1"/>
            <a:r>
              <a:rPr lang="fr-FR" altLang="fr-FR" smtClean="0"/>
              <a:t>Second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" name="Rectangle 41"/>
          <p:cNvSpPr>
            <a:spLocks noChangeArrowheads="1"/>
          </p:cNvSpPr>
          <p:nvPr/>
        </p:nvSpPr>
        <p:spPr bwMode="auto">
          <a:xfrm>
            <a:off x="4495800" y="6583363"/>
            <a:ext cx="936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038" rIns="0" bIns="46038">
            <a:spAutoFit/>
          </a:bodyPr>
          <a:lstStyle>
            <a:lvl1pPr marL="228600" indent="-228600" eaLnBrk="0" hangingPunct="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Comic Sans MS" panose="030F0702030302020204" pitchFamily="66" charset="0"/>
              <a:buAutoNum type="arabicPeriod"/>
              <a:defRPr/>
            </a:pPr>
            <a:r>
              <a:rPr lang="fr-FR" altLang="fr-FR" sz="1200" i="0" smtClean="0">
                <a:latin typeface="Comic Sans MS" panose="030F0702030302020204" pitchFamily="66" charset="0"/>
              </a:rPr>
              <a:t>Page </a:t>
            </a:r>
            <a:fld id="{8C826045-F14F-49F6-9BFE-7015D3D6776B}" type="slidenum">
              <a:rPr lang="fr-FR" altLang="fr-FR" sz="1200" i="0" smtClean="0">
                <a:latin typeface="Comic Sans MS" panose="030F0702030302020204" pitchFamily="66" charset="0"/>
              </a:rPr>
              <a:pPr algn="ctr">
                <a:buFont typeface="Comic Sans MS" panose="030F0702030302020204" pitchFamily="66" charset="0"/>
                <a:buAutoNum type="arabicPeriod"/>
                <a:defRPr/>
              </a:pPr>
              <a:t>‹N°›</a:t>
            </a:fld>
            <a:endParaRPr lang="fr-FR" altLang="fr-FR" sz="800" i="0" smtClean="0">
              <a:latin typeface="Comic Sans MS" panose="030F0702030302020204" pitchFamily="66" charset="0"/>
            </a:endParaRPr>
          </a:p>
        </p:txBody>
      </p:sp>
      <p:sp>
        <p:nvSpPr>
          <p:cNvPr id="1029" name="Rectangle 45"/>
          <p:cNvSpPr>
            <a:spLocks noChangeArrowheads="1"/>
          </p:cNvSpPr>
          <p:nvPr/>
        </p:nvSpPr>
        <p:spPr bwMode="auto">
          <a:xfrm rot="-5400000">
            <a:off x="-871537" y="509905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38" rIns="0" bIns="46038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1200" i="0" smtClean="0">
                <a:solidFill>
                  <a:schemeClr val="tx1"/>
                </a:solidFill>
                <a:latin typeface="Comic Sans MS" panose="030F0702030302020204" pitchFamily="66" charset="0"/>
              </a:rPr>
              <a:t>Proposition de services</a:t>
            </a:r>
          </a:p>
          <a:p>
            <a:pPr algn="ctr">
              <a:defRPr/>
            </a:pPr>
            <a:r>
              <a:rPr lang="fr-FR" altLang="fr-FR" sz="1200" i="0" smtClean="0">
                <a:solidFill>
                  <a:schemeClr val="tx1"/>
                </a:solidFill>
                <a:latin typeface="Comic Sans MS" panose="030F0702030302020204" pitchFamily="66" charset="0"/>
              </a:rPr>
              <a:t>23 janvier 2002</a:t>
            </a:r>
          </a:p>
        </p:txBody>
      </p:sp>
      <p:sp>
        <p:nvSpPr>
          <p:cNvPr id="1030" name="Rectangle 53"/>
          <p:cNvSpPr>
            <a:spLocks noChangeArrowheads="1"/>
          </p:cNvSpPr>
          <p:nvPr/>
        </p:nvSpPr>
        <p:spPr bwMode="auto">
          <a:xfrm>
            <a:off x="4243388" y="2714625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fr-FR" smtClean="0"/>
          </a:p>
        </p:txBody>
      </p:sp>
      <p:sp>
        <p:nvSpPr>
          <p:cNvPr id="1031" name="Rectangle 55"/>
          <p:cNvSpPr>
            <a:spLocks noChangeArrowheads="1"/>
          </p:cNvSpPr>
          <p:nvPr/>
        </p:nvSpPr>
        <p:spPr bwMode="auto">
          <a:xfrm>
            <a:off x="2943225" y="29956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fr-FR" smtClean="0"/>
          </a:p>
        </p:txBody>
      </p:sp>
      <p:sp>
        <p:nvSpPr>
          <p:cNvPr id="1032" name="Rectangle 57"/>
          <p:cNvSpPr>
            <a:spLocks noChangeArrowheads="1"/>
          </p:cNvSpPr>
          <p:nvPr/>
        </p:nvSpPr>
        <p:spPr bwMode="auto">
          <a:xfrm>
            <a:off x="1943100" y="3133725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fr-FR" smtClean="0"/>
          </a:p>
        </p:txBody>
      </p:sp>
      <p:graphicFrame>
        <p:nvGraphicFramePr>
          <p:cNvPr id="1033" name="Object 59"/>
          <p:cNvGraphicFramePr>
            <a:graphicFrameLocks noChangeAspect="1"/>
          </p:cNvGraphicFramePr>
          <p:nvPr/>
        </p:nvGraphicFramePr>
        <p:xfrm>
          <a:off x="0" y="0"/>
          <a:ext cx="69056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hoto Editor Photo" r:id="rId15" imgW="1076475" imgH="8276190" progId="">
                  <p:embed/>
                </p:oleObj>
              </mc:Choice>
              <mc:Fallback>
                <p:oleObj name="Photo Editor Photo" r:id="rId15" imgW="1076475" imgH="8276190" progId="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9056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C012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114FF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61"/>
          <p:cNvSpPr>
            <a:spLocks noChangeArrowheads="1"/>
          </p:cNvSpPr>
          <p:nvPr/>
        </p:nvSpPr>
        <p:spPr bwMode="auto">
          <a:xfrm>
            <a:off x="4676775" y="315753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fr-F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1" r:id="rId1"/>
    <p:sldLayoutId id="2147485429" r:id="rId2"/>
    <p:sldLayoutId id="2147485430" r:id="rId3"/>
    <p:sldLayoutId id="2147485431" r:id="rId4"/>
    <p:sldLayoutId id="2147485432" r:id="rId5"/>
    <p:sldLayoutId id="2147485433" r:id="rId6"/>
    <p:sldLayoutId id="2147485434" r:id="rId7"/>
    <p:sldLayoutId id="2147485435" r:id="rId8"/>
    <p:sldLayoutId id="2147485436" r:id="rId9"/>
    <p:sldLayoutId id="2147485437" r:id="rId10"/>
    <p:sldLayoutId id="2147485438" r:id="rId11"/>
    <p:sldLayoutId id="214748543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Comic Sans MS" pitchFamily="66" charset="0"/>
        </a:defRPr>
      </a:lvl9pPr>
    </p:titleStyle>
    <p:bodyStyle>
      <a:lvl1pPr marL="381000" indent="-3810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l"/>
        <a:defRPr sz="1600" b="1">
          <a:solidFill>
            <a:srgbClr val="000080"/>
          </a:solidFill>
          <a:latin typeface="+mn-lt"/>
          <a:ea typeface="+mn-ea"/>
          <a:cs typeface="+mn-cs"/>
        </a:defRPr>
      </a:lvl1pPr>
      <a:lvl2pPr marL="952500" indent="-3810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n"/>
        <a:defRPr sz="1600">
          <a:solidFill>
            <a:srgbClr val="000080"/>
          </a:solidFill>
          <a:latin typeface="+mn-lt"/>
        </a:defRPr>
      </a:lvl2pPr>
      <a:lvl3pPr marL="13716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u"/>
        <a:defRPr sz="1400">
          <a:solidFill>
            <a:srgbClr val="000080"/>
          </a:solidFill>
          <a:latin typeface="+mn-lt"/>
        </a:defRPr>
      </a:lvl3pPr>
      <a:lvl4pPr marL="17907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Ø"/>
        <a:defRPr sz="1400">
          <a:solidFill>
            <a:srgbClr val="000080"/>
          </a:solidFill>
          <a:latin typeface="+mn-lt"/>
        </a:defRPr>
      </a:lvl4pPr>
      <a:lvl5pPr marL="22098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ü"/>
        <a:defRPr sz="1400">
          <a:solidFill>
            <a:srgbClr val="000080"/>
          </a:solidFill>
          <a:latin typeface="+mn-lt"/>
        </a:defRPr>
      </a:lvl5pPr>
      <a:lvl6pPr marL="2667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ü"/>
        <a:defRPr sz="1400">
          <a:solidFill>
            <a:srgbClr val="000080"/>
          </a:solidFill>
          <a:latin typeface="+mn-lt"/>
        </a:defRPr>
      </a:lvl6pPr>
      <a:lvl7pPr marL="31242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ü"/>
        <a:defRPr sz="1400">
          <a:solidFill>
            <a:srgbClr val="000080"/>
          </a:solidFill>
          <a:latin typeface="+mn-lt"/>
        </a:defRPr>
      </a:lvl7pPr>
      <a:lvl8pPr marL="35814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ü"/>
        <a:defRPr sz="1400">
          <a:solidFill>
            <a:srgbClr val="000080"/>
          </a:solidFill>
          <a:latin typeface="+mn-lt"/>
        </a:defRPr>
      </a:lvl8pPr>
      <a:lvl9pPr marL="40386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ü"/>
        <a:defRPr sz="1400">
          <a:solidFill>
            <a:srgbClr val="00008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D563B1-25B6-4130-954B-E1EF76CE3C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0" r:id="rId1"/>
    <p:sldLayoutId id="2147485441" r:id="rId2"/>
    <p:sldLayoutId id="2147485442" r:id="rId3"/>
    <p:sldLayoutId id="2147485443" r:id="rId4"/>
    <p:sldLayoutId id="2147485444" r:id="rId5"/>
    <p:sldLayoutId id="2147485445" r:id="rId6"/>
    <p:sldLayoutId id="2147485446" r:id="rId7"/>
    <p:sldLayoutId id="2147485447" r:id="rId8"/>
    <p:sldLayoutId id="2147485448" r:id="rId9"/>
    <p:sldLayoutId id="2147485449" r:id="rId10"/>
    <p:sldLayoutId id="214748545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Feuille_de_calcul_Microsoft_Excel8.xlsx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11" Type="http://schemas.openxmlformats.org/officeDocument/2006/relationships/image" Target="../media/image16.emf"/><Relationship Id="rId5" Type="http://schemas.openxmlformats.org/officeDocument/2006/relationships/image" Target="../media/image25.jpeg"/><Relationship Id="rId10" Type="http://schemas.openxmlformats.org/officeDocument/2006/relationships/image" Target="../media/image22.png"/><Relationship Id="rId4" Type="http://schemas.openxmlformats.org/officeDocument/2006/relationships/image" Target="../media/image15.emf"/><Relationship Id="rId9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Feuille_de_calcul_Microsoft_Excel9.xlsx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png"/><Relationship Id="rId11" Type="http://schemas.openxmlformats.org/officeDocument/2006/relationships/image" Target="../media/image11.emf"/><Relationship Id="rId5" Type="http://schemas.openxmlformats.org/officeDocument/2006/relationships/image" Target="../media/image23.jpeg"/><Relationship Id="rId10" Type="http://schemas.openxmlformats.org/officeDocument/2006/relationships/package" Target="../embeddings/Feuille_de_calcul_Microsoft_Excel10.xlsx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36.jpeg"/><Relationship Id="rId10" Type="http://schemas.openxmlformats.org/officeDocument/2006/relationships/image" Target="../media/image29.emf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2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emf"/><Relationship Id="rId12" Type="http://schemas.openxmlformats.org/officeDocument/2006/relationships/package" Target="../embeddings/Feuille_de_calcul_Microsoft_Excel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4.bin"/><Relationship Id="rId5" Type="http://schemas.openxmlformats.org/officeDocument/2006/relationships/package" Target="../embeddings/Feuille_de_calcul_Microsoft_Excel1.xlsx"/><Relationship Id="rId10" Type="http://schemas.openxmlformats.org/officeDocument/2006/relationships/image" Target="../media/image16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emf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1.emf"/><Relationship Id="rId18" Type="http://schemas.openxmlformats.org/officeDocument/2006/relationships/package" Target="../embeddings/Dessin_Microsoft_Visio6.vsdx"/><Relationship Id="rId3" Type="http://schemas.openxmlformats.org/officeDocument/2006/relationships/notesSlide" Target="../notesSlides/notesSlide8.xml"/><Relationship Id="rId7" Type="http://schemas.openxmlformats.org/officeDocument/2006/relationships/package" Target="../embeddings/Feuille_de_calcul_Microsoft_Excel3.xlsx"/><Relationship Id="rId12" Type="http://schemas.openxmlformats.org/officeDocument/2006/relationships/package" Target="../embeddings/Feuille_de_calcul_Microsoft_Excel4.xlsx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5.emf"/><Relationship Id="rId15" Type="http://schemas.openxmlformats.org/officeDocument/2006/relationships/package" Target="../embeddings/Dessin_Microsoft_Visio5.vsdx"/><Relationship Id="rId10" Type="http://schemas.openxmlformats.org/officeDocument/2006/relationships/image" Target="../media/image20.png"/><Relationship Id="rId19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image" Target="../media/image19.png"/><Relationship Id="rId1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Feuille_de_calcul_Microsoft_Excel7.xlsx"/><Relationship Id="rId11" Type="http://schemas.openxmlformats.org/officeDocument/2006/relationships/image" Target="../media/image24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3.jpeg"/><Relationship Id="rId4" Type="http://schemas.openxmlformats.org/officeDocument/2006/relationships/image" Target="../media/image15.emf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6"/>
          <p:cNvSpPr txBox="1">
            <a:spLocks noChangeArrowheads="1"/>
          </p:cNvSpPr>
          <p:nvPr/>
        </p:nvSpPr>
        <p:spPr bwMode="auto">
          <a:xfrm>
            <a:off x="668338" y="2085975"/>
            <a:ext cx="91805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800">
                <a:solidFill>
                  <a:srgbClr val="FF6600"/>
                </a:solidFill>
                <a:latin typeface="Helvetica 45 Light"/>
              </a:rPr>
              <a:t>S.U.C.C.E.S</a:t>
            </a:r>
          </a:p>
        </p:txBody>
      </p:sp>
      <p:sp>
        <p:nvSpPr>
          <p:cNvPr id="6147" name="ZoneTexte 2"/>
          <p:cNvSpPr txBox="1">
            <a:spLocks noChangeArrowheads="1"/>
          </p:cNvSpPr>
          <p:nvPr/>
        </p:nvSpPr>
        <p:spPr bwMode="auto">
          <a:xfrm>
            <a:off x="7364413" y="2103438"/>
            <a:ext cx="2160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800">
                <a:solidFill>
                  <a:schemeClr val="tx1"/>
                </a:solidFill>
                <a:latin typeface="Calibri" panose="020F0502020204030204" pitchFamily="34" charset="0"/>
              </a:rPr>
              <a:t>Lomé le 21/10/2014</a:t>
            </a: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663575" y="3021013"/>
            <a:ext cx="9242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200" b="1" i="0">
                <a:solidFill>
                  <a:srgbClr val="FF6600"/>
                </a:solidFill>
                <a:latin typeface="Verdana" panose="020B0604030504040204" pitchFamily="34" charset="0"/>
              </a:rPr>
              <a:t>S</a:t>
            </a:r>
            <a:r>
              <a:rPr lang="fr-FR" altLang="fr-FR" sz="2200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ystème </a:t>
            </a:r>
            <a:r>
              <a:rPr lang="fr-FR" altLang="fr-FR" sz="2200" b="1" i="0">
                <a:solidFill>
                  <a:srgbClr val="FF6600"/>
                </a:solidFill>
                <a:latin typeface="Verdana" panose="020B0604030504040204" pitchFamily="34" charset="0"/>
              </a:rPr>
              <a:t>U</a:t>
            </a:r>
            <a:r>
              <a:rPr lang="fr-FR" altLang="fr-FR" sz="2200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nifié de </a:t>
            </a:r>
            <a:r>
              <a:rPr lang="fr-FR" altLang="fr-FR" sz="2200" b="1" i="0">
                <a:solidFill>
                  <a:srgbClr val="FF6600"/>
                </a:solidFill>
                <a:latin typeface="Verdana" panose="020B0604030504040204" pitchFamily="34" charset="0"/>
              </a:rPr>
              <a:t>C</a:t>
            </a:r>
            <a:r>
              <a:rPr lang="fr-FR" altLang="fr-FR" sz="2200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ollecte et de </a:t>
            </a:r>
            <a:r>
              <a:rPr lang="fr-FR" altLang="fr-FR" sz="2200" b="1" i="0">
                <a:solidFill>
                  <a:srgbClr val="FF6600"/>
                </a:solidFill>
                <a:latin typeface="Verdana" panose="020B0604030504040204" pitchFamily="34" charset="0"/>
              </a:rPr>
              <a:t>C</a:t>
            </a:r>
            <a:r>
              <a:rPr lang="fr-FR" altLang="fr-FR" sz="2200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entralisation </a:t>
            </a:r>
          </a:p>
          <a:p>
            <a:pPr algn="ctr"/>
            <a:r>
              <a:rPr lang="fr-FR" altLang="fr-FR" sz="2200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pour les </a:t>
            </a:r>
            <a:r>
              <a:rPr lang="fr-FR" altLang="fr-FR" sz="2200" b="1" i="0">
                <a:solidFill>
                  <a:srgbClr val="FF6600"/>
                </a:solidFill>
                <a:latin typeface="Verdana" panose="020B0604030504040204" pitchFamily="34" charset="0"/>
              </a:rPr>
              <a:t>E</a:t>
            </a:r>
            <a:r>
              <a:rPr lang="fr-FR" altLang="fr-FR" sz="2200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lections et les </a:t>
            </a:r>
            <a:r>
              <a:rPr lang="fr-FR" altLang="fr-FR" sz="2200" b="1" i="0">
                <a:solidFill>
                  <a:srgbClr val="FF6600"/>
                </a:solidFill>
                <a:latin typeface="Verdana" panose="020B0604030504040204" pitchFamily="34" charset="0"/>
              </a:rPr>
              <a:t>S</a:t>
            </a:r>
            <a:r>
              <a:rPr lang="fr-FR" altLang="fr-FR" sz="2200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tatistiques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4038600" y="6165850"/>
            <a:ext cx="2305050" cy="733425"/>
          </a:xfrm>
          <a:prstGeom prst="rect">
            <a:avLst/>
          </a:prstGeom>
          <a:solidFill>
            <a:schemeClr val="tx1"/>
          </a:solidFill>
          <a:ln w="158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615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4649788"/>
            <a:ext cx="28352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149725"/>
            <a:ext cx="2528887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4679950"/>
            <a:ext cx="2786063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Image 5" descr="Banniere_ceni2_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0" y="496888"/>
            <a:ext cx="3224213" cy="6781800"/>
            <a:chOff x="323" y="496888"/>
            <a:chExt cx="3224213" cy="67818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323" y="496888"/>
              <a:ext cx="3224213" cy="678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24612" name="ZoneTexte 4"/>
            <p:cNvSpPr txBox="1">
              <a:spLocks noChangeArrowheads="1"/>
            </p:cNvSpPr>
            <p:nvPr/>
          </p:nvSpPr>
          <p:spPr bwMode="auto">
            <a:xfrm>
              <a:off x="416819" y="620713"/>
              <a:ext cx="2376017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2800" b="1" i="0">
                  <a:solidFill>
                    <a:srgbClr val="FF0000"/>
                  </a:solidFill>
                </a:rPr>
                <a:t>CLTD (CELI)</a:t>
              </a:r>
            </a:p>
            <a:p>
              <a:pPr algn="ctr"/>
              <a:r>
                <a:rPr lang="fr-FR" altLang="fr-FR" b="1" i="0"/>
                <a:t>PDT BV / RAP</a:t>
              </a:r>
            </a:p>
            <a:p>
              <a:pPr algn="ctr"/>
              <a:r>
                <a:rPr lang="fr-FR" altLang="fr-FR" b="1" i="0"/>
                <a:t>PDT CELI</a:t>
              </a:r>
              <a:endParaRPr lang="fr-FR" altLang="fr-FR"/>
            </a:p>
          </p:txBody>
        </p:sp>
        <p:sp>
          <p:nvSpPr>
            <p:cNvPr id="24613" name="Rectangle 20"/>
            <p:cNvSpPr>
              <a:spLocks noChangeArrowheads="1"/>
            </p:cNvSpPr>
            <p:nvPr/>
          </p:nvSpPr>
          <p:spPr bwMode="auto">
            <a:xfrm>
              <a:off x="702791" y="6340475"/>
              <a:ext cx="1585913" cy="369888"/>
            </a:xfrm>
            <a:prstGeom prst="rect">
              <a:avLst/>
            </a:prstGeom>
            <a:solidFill>
              <a:srgbClr val="FF0000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800" b="1" i="0">
                  <a:solidFill>
                    <a:schemeClr val="bg1"/>
                  </a:solidFill>
                </a:rPr>
                <a:t>Collecte</a:t>
              </a:r>
              <a:endParaRPr lang="fr-FR" altLang="fr-FR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5521325" y="447675"/>
            <a:ext cx="4370388" cy="6781800"/>
            <a:chOff x="5909269" y="476250"/>
            <a:chExt cx="4012606" cy="6781800"/>
          </a:xfrm>
        </p:grpSpPr>
        <p:sp>
          <p:nvSpPr>
            <p:cNvPr id="24608" name="Rectangle 37"/>
            <p:cNvSpPr>
              <a:spLocks noChangeArrowheads="1"/>
            </p:cNvSpPr>
            <p:nvPr/>
          </p:nvSpPr>
          <p:spPr bwMode="auto">
            <a:xfrm>
              <a:off x="5909269" y="476250"/>
              <a:ext cx="4012606" cy="6781800"/>
            </a:xfrm>
            <a:prstGeom prst="rect">
              <a:avLst/>
            </a:prstGeom>
            <a:solidFill>
              <a:srgbClr val="FDECD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  <p:sp>
          <p:nvSpPr>
            <p:cNvPr id="24609" name="ZoneTexte 6"/>
            <p:cNvSpPr txBox="1">
              <a:spLocks noChangeArrowheads="1"/>
            </p:cNvSpPr>
            <p:nvPr/>
          </p:nvSpPr>
          <p:spPr bwMode="auto">
            <a:xfrm>
              <a:off x="6785542" y="630099"/>
              <a:ext cx="20839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2800" b="1" i="0">
                  <a:solidFill>
                    <a:srgbClr val="FF0000"/>
                  </a:solidFill>
                </a:rPr>
                <a:t>CNTD (CENI)</a:t>
              </a:r>
              <a:endParaRPr lang="fr-FR" altLang="fr-FR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6233092" y="6351588"/>
              <a:ext cx="3121025" cy="369887"/>
            </a:xfrm>
            <a:prstGeom prst="rect">
              <a:avLst/>
            </a:prstGeom>
            <a:solidFill>
              <a:srgbClr val="FF0000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800" b="1" i="0">
                  <a:solidFill>
                    <a:schemeClr val="bg1"/>
                  </a:solidFill>
                </a:rPr>
                <a:t>Stockage / traitement</a:t>
              </a:r>
              <a:endParaRPr lang="fr-FR" altLang="fr-FR" sz="1800" b="1">
                <a:solidFill>
                  <a:schemeClr val="bg1"/>
                </a:solidFill>
              </a:endParaRPr>
            </a:p>
          </p:txBody>
        </p:sp>
      </p:grpSp>
      <p:sp>
        <p:nvSpPr>
          <p:cNvPr id="24580" name="Rectangle 14"/>
          <p:cNvSpPr>
            <a:spLocks noChangeArrowheads="1"/>
          </p:cNvSpPr>
          <p:nvPr/>
        </p:nvSpPr>
        <p:spPr bwMode="auto">
          <a:xfrm>
            <a:off x="4665663" y="28813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24581" name="Rectangle 22"/>
          <p:cNvSpPr>
            <a:spLocks noChangeArrowheads="1"/>
          </p:cNvSpPr>
          <p:nvPr/>
        </p:nvSpPr>
        <p:spPr bwMode="auto">
          <a:xfrm>
            <a:off x="7400925" y="2778125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24582" name="Text Box 38"/>
          <p:cNvSpPr txBox="1">
            <a:spLocks noChangeArrowheads="1"/>
          </p:cNvSpPr>
          <p:nvPr/>
        </p:nvSpPr>
        <p:spPr bwMode="auto">
          <a:xfrm>
            <a:off x="0" y="-26988"/>
            <a:ext cx="9906000" cy="52387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tabLst>
                <a:tab pos="3314700" algn="l"/>
              </a:tabLst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tabLst>
                <a:tab pos="3314700" algn="l"/>
              </a:tabLst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i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Fonctionnement par Stylo numérique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5553075"/>
            <a:ext cx="3208338" cy="523875"/>
          </a:xfrm>
          <a:prstGeom prst="rect">
            <a:avLst/>
          </a:prstGeom>
          <a:solidFill>
            <a:srgbClr val="FFFF00"/>
          </a:solidFill>
          <a:ln w="158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Remplissage fiches de centralisation</a:t>
            </a:r>
          </a:p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Des résultats de la CELI</a:t>
            </a:r>
            <a:endParaRPr lang="fr-FR" altLang="fr-FR" sz="1400" b="1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33738" y="4294188"/>
            <a:ext cx="2271712" cy="523875"/>
          </a:xfrm>
          <a:prstGeom prst="rect">
            <a:avLst/>
          </a:prstGeom>
          <a:solidFill>
            <a:srgbClr val="FFFF00"/>
          </a:solidFill>
          <a:ln w="158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Transmission par </a:t>
            </a:r>
          </a:p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LS</a:t>
            </a:r>
            <a:endParaRPr lang="fr-FR" altLang="fr-FR" sz="1400" b="1">
              <a:solidFill>
                <a:schemeClr val="bg2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1412875"/>
            <a:ext cx="1736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930400"/>
            <a:ext cx="1352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849563"/>
            <a:ext cx="25019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e 15"/>
          <p:cNvGrpSpPr>
            <a:grpSpLocks/>
          </p:cNvGrpSpPr>
          <p:nvPr/>
        </p:nvGrpSpPr>
        <p:grpSpPr bwMode="auto">
          <a:xfrm>
            <a:off x="7153275" y="3671888"/>
            <a:ext cx="2182813" cy="900112"/>
            <a:chOff x="9144546" y="2453190"/>
            <a:chExt cx="2182780" cy="899879"/>
          </a:xfrm>
        </p:grpSpPr>
        <p:graphicFrame>
          <p:nvGraphicFramePr>
            <p:cNvPr id="24605" name="Objet 27"/>
            <p:cNvGraphicFramePr>
              <a:graphicFrameLocks noChangeAspect="1"/>
            </p:cNvGraphicFramePr>
            <p:nvPr/>
          </p:nvGraphicFramePr>
          <p:xfrm>
            <a:off x="10608110" y="2498057"/>
            <a:ext cx="719216" cy="855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4" name="Feuille de calcul" r:id="rId8" imgW="1393371" imgH="1014555" progId="Excel.Sheet.12">
                    <p:embed/>
                  </p:oleObj>
                </mc:Choice>
                <mc:Fallback>
                  <p:oleObj name="Feuille de calcul" r:id="rId8" imgW="1393371" imgH="1014555" progId="Excel.Sheet.12">
                    <p:embed/>
                    <p:pic>
                      <p:nvPicPr>
                        <p:cNvPr id="0" name="Obje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08110" y="2498057"/>
                          <a:ext cx="719216" cy="855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4606" name="Image 2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5" t="30006" r="43541" b="15305"/>
            <a:stretch>
              <a:fillRect/>
            </a:stretch>
          </p:blipFill>
          <p:spPr bwMode="auto">
            <a:xfrm>
              <a:off x="10062548" y="2453190"/>
              <a:ext cx="370119" cy="885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7" name="Double flèche horizontale 29"/>
            <p:cNvSpPr>
              <a:spLocks noChangeArrowheads="1"/>
            </p:cNvSpPr>
            <p:nvPr/>
          </p:nvSpPr>
          <p:spPr bwMode="auto">
            <a:xfrm>
              <a:off x="9144546" y="2716049"/>
              <a:ext cx="802828" cy="359901"/>
            </a:xfrm>
            <a:prstGeom prst="leftRightArrow">
              <a:avLst>
                <a:gd name="adj1" fmla="val 50000"/>
                <a:gd name="adj2" fmla="val 50108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</p:grpSp>
      <p:grpSp>
        <p:nvGrpSpPr>
          <p:cNvPr id="31" name="Groupe 30"/>
          <p:cNvGrpSpPr>
            <a:grpSpLocks/>
          </p:cNvGrpSpPr>
          <p:nvPr/>
        </p:nvGrpSpPr>
        <p:grpSpPr bwMode="auto">
          <a:xfrm>
            <a:off x="7899400" y="1550988"/>
            <a:ext cx="1766888" cy="1414462"/>
            <a:chOff x="8121352" y="1518256"/>
            <a:chExt cx="2239579" cy="1630517"/>
          </a:xfrm>
        </p:grpSpPr>
        <p:sp>
          <p:nvSpPr>
            <p:cNvPr id="24601" name="Double flèche horizontale 33"/>
            <p:cNvSpPr>
              <a:spLocks noChangeArrowheads="1"/>
            </p:cNvSpPr>
            <p:nvPr/>
          </p:nvSpPr>
          <p:spPr bwMode="auto">
            <a:xfrm>
              <a:off x="8121352" y="1772816"/>
              <a:ext cx="952500" cy="503238"/>
            </a:xfrm>
            <a:prstGeom prst="leftRightArrow">
              <a:avLst>
                <a:gd name="adj1" fmla="val 50000"/>
                <a:gd name="adj2" fmla="val 50105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  <p:grpSp>
          <p:nvGrpSpPr>
            <p:cNvPr id="24602" name="Groupe 34"/>
            <p:cNvGrpSpPr>
              <a:grpSpLocks/>
            </p:cNvGrpSpPr>
            <p:nvPr/>
          </p:nvGrpSpPr>
          <p:grpSpPr bwMode="auto">
            <a:xfrm>
              <a:off x="9050138" y="1518256"/>
              <a:ext cx="1310793" cy="1630517"/>
              <a:chOff x="8890000" y="1661617"/>
              <a:chExt cx="1310793" cy="1630517"/>
            </a:xfrm>
          </p:grpSpPr>
          <p:pic>
            <p:nvPicPr>
              <p:cNvPr id="24603" name="Image 3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5250" y="1661617"/>
                <a:ext cx="896938" cy="903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04" name="ZoneTexte 36"/>
              <p:cNvSpPr txBox="1">
                <a:spLocks noChangeArrowheads="1"/>
              </p:cNvSpPr>
              <p:nvPr/>
            </p:nvSpPr>
            <p:spPr bwMode="auto">
              <a:xfrm>
                <a:off x="8890000" y="2689099"/>
                <a:ext cx="1310793" cy="603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fr-FR" sz="1400"/>
                  <a:t>Base des images</a:t>
                </a:r>
              </a:p>
            </p:txBody>
          </p:sp>
        </p:grpSp>
      </p:grpSp>
      <p:grpSp>
        <p:nvGrpSpPr>
          <p:cNvPr id="15" name="Groupe 14"/>
          <p:cNvGrpSpPr>
            <a:grpSpLocks/>
          </p:cNvGrpSpPr>
          <p:nvPr/>
        </p:nvGrpSpPr>
        <p:grpSpPr bwMode="auto">
          <a:xfrm>
            <a:off x="6223000" y="2825750"/>
            <a:ext cx="1123950" cy="2255838"/>
            <a:chOff x="5996670" y="3353070"/>
            <a:chExt cx="1123492" cy="2254487"/>
          </a:xfrm>
        </p:grpSpPr>
        <p:sp>
          <p:nvSpPr>
            <p:cNvPr id="24598" name="Double flèche horizontale 37"/>
            <p:cNvSpPr>
              <a:spLocks noChangeArrowheads="1"/>
            </p:cNvSpPr>
            <p:nvPr/>
          </p:nvSpPr>
          <p:spPr bwMode="auto">
            <a:xfrm rot="5400000">
              <a:off x="5886109" y="3574533"/>
              <a:ext cx="802828" cy="359901"/>
            </a:xfrm>
            <a:prstGeom prst="leftRightArrow">
              <a:avLst>
                <a:gd name="adj1" fmla="val 50000"/>
                <a:gd name="adj2" fmla="val 50108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  <p:pic>
          <p:nvPicPr>
            <p:cNvPr id="24599" name="Image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248" y="4228064"/>
              <a:ext cx="707529" cy="78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0" name="Rectangle 5"/>
            <p:cNvSpPr>
              <a:spLocks noChangeArrowheads="1"/>
            </p:cNvSpPr>
            <p:nvPr/>
          </p:nvSpPr>
          <p:spPr bwMode="auto">
            <a:xfrm>
              <a:off x="5996670" y="5084337"/>
              <a:ext cx="11234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fr-FR" sz="1400" b="1"/>
                <a:t>Base de données</a:t>
              </a:r>
            </a:p>
          </p:txBody>
        </p:sp>
      </p:grpSp>
      <p:sp>
        <p:nvSpPr>
          <p:cNvPr id="45" name="Légende encadrée 3 44"/>
          <p:cNvSpPr/>
          <p:nvPr/>
        </p:nvSpPr>
        <p:spPr>
          <a:xfrm>
            <a:off x="7715250" y="4967288"/>
            <a:ext cx="1630363" cy="87947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18421"/>
              <a:gd name="adj6" fmla="val -22223"/>
              <a:gd name="adj7" fmla="val -313537"/>
              <a:gd name="adj8" fmla="val 343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i="0" dirty="0">
                <a:solidFill>
                  <a:schemeClr val="bg2"/>
                </a:solidFill>
              </a:rPr>
              <a:t>Authentification stockage des PV</a:t>
            </a:r>
            <a:endParaRPr lang="fr-FR" sz="1400" dirty="0"/>
          </a:p>
        </p:txBody>
      </p:sp>
      <p:sp>
        <p:nvSpPr>
          <p:cNvPr id="46" name="Légende encadrée 3 45"/>
          <p:cNvSpPr/>
          <p:nvPr/>
        </p:nvSpPr>
        <p:spPr>
          <a:xfrm>
            <a:off x="7715250" y="4941888"/>
            <a:ext cx="1630363" cy="87947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18421"/>
              <a:gd name="adj6" fmla="val -22223"/>
              <a:gd name="adj7" fmla="val -206341"/>
              <a:gd name="adj8" fmla="val -6111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i="0" dirty="0">
                <a:solidFill>
                  <a:schemeClr val="bg2"/>
                </a:solidFill>
              </a:rPr>
              <a:t>ICR et </a:t>
            </a:r>
          </a:p>
          <a:p>
            <a:pPr algn="ctr">
              <a:defRPr/>
            </a:pPr>
            <a:r>
              <a:rPr lang="fr-FR" sz="1400" b="1" i="0" dirty="0">
                <a:solidFill>
                  <a:schemeClr val="bg2"/>
                </a:solidFill>
              </a:rPr>
              <a:t>Stockage des</a:t>
            </a:r>
          </a:p>
          <a:p>
            <a:pPr algn="ctr">
              <a:defRPr/>
            </a:pPr>
            <a:r>
              <a:rPr lang="fr-FR" sz="1400" b="1" i="0" dirty="0">
                <a:solidFill>
                  <a:schemeClr val="bg2"/>
                </a:solidFill>
              </a:rPr>
              <a:t>Données en BD</a:t>
            </a:r>
            <a:endParaRPr lang="fr-FR" sz="1400" dirty="0"/>
          </a:p>
        </p:txBody>
      </p:sp>
      <p:sp>
        <p:nvSpPr>
          <p:cNvPr id="52" name="Légende encadrée 3 51"/>
          <p:cNvSpPr/>
          <p:nvPr/>
        </p:nvSpPr>
        <p:spPr>
          <a:xfrm>
            <a:off x="7731125" y="4941888"/>
            <a:ext cx="1630363" cy="87947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18421"/>
              <a:gd name="adj6" fmla="val -22223"/>
              <a:gd name="adj7" fmla="val -76406"/>
              <a:gd name="adj8" fmla="val -1380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i="0" dirty="0">
                <a:solidFill>
                  <a:schemeClr val="bg2"/>
                </a:solidFill>
              </a:rPr>
              <a:t>Edition</a:t>
            </a:r>
          </a:p>
          <a:p>
            <a:pPr algn="ctr">
              <a:defRPr/>
            </a:pPr>
            <a:r>
              <a:rPr lang="fr-FR" sz="1400" b="1" i="0" dirty="0">
                <a:solidFill>
                  <a:schemeClr val="bg2"/>
                </a:solidFill>
              </a:rPr>
              <a:t>Etats</a:t>
            </a:r>
            <a:endParaRPr lang="fr-FR" sz="1400" dirty="0"/>
          </a:p>
        </p:txBody>
      </p:sp>
      <p:grpSp>
        <p:nvGrpSpPr>
          <p:cNvPr id="20" name="Groupe 19"/>
          <p:cNvGrpSpPr>
            <a:grpSpLocks/>
          </p:cNvGrpSpPr>
          <p:nvPr/>
        </p:nvGrpSpPr>
        <p:grpSpPr bwMode="auto">
          <a:xfrm>
            <a:off x="1668463" y="2924175"/>
            <a:ext cx="1295400" cy="1231900"/>
            <a:chOff x="1668264" y="3854450"/>
            <a:chExt cx="1296144" cy="1230734"/>
          </a:xfrm>
        </p:grpSpPr>
        <p:pic>
          <p:nvPicPr>
            <p:cNvPr id="24596" name="Imag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672" y="4468871"/>
              <a:ext cx="504056" cy="61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7" name="ZoneTexte 17"/>
            <p:cNvSpPr txBox="1">
              <a:spLocks noChangeArrowheads="1"/>
            </p:cNvSpPr>
            <p:nvPr/>
          </p:nvSpPr>
          <p:spPr bwMode="auto">
            <a:xfrm>
              <a:off x="1668264" y="3854450"/>
              <a:ext cx="129614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600"/>
                <a:t>PV </a:t>
              </a:r>
            </a:p>
            <a:p>
              <a:pPr algn="ctr"/>
              <a:r>
                <a:rPr lang="fr-FR" altLang="fr-FR" sz="1600"/>
                <a:t>du BV</a:t>
              </a: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852738"/>
            <a:ext cx="158273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-3.7037E-6 L 0.14071 0.075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5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7 0.0757 L 0.34744 -0.31018 " pathEditMode="relative" rAng="0" ptsTypes="AA">
                                      <p:cBhvr>
                                        <p:cTn id="4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5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45" grpId="0" animBg="1"/>
      <p:bldP spid="45" grpId="1" animBg="1"/>
      <p:bldP spid="46" grpId="0" animBg="1"/>
      <p:bldP spid="46" grpId="1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"/>
          <p:cNvSpPr>
            <a:spLocks noChangeArrowheads="1"/>
          </p:cNvSpPr>
          <p:nvPr/>
        </p:nvSpPr>
        <p:spPr bwMode="auto">
          <a:xfrm>
            <a:off x="4500563" y="28051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26627" name="Rectangle 22"/>
          <p:cNvSpPr>
            <a:spLocks noChangeArrowheads="1"/>
          </p:cNvSpPr>
          <p:nvPr/>
        </p:nvSpPr>
        <p:spPr bwMode="auto">
          <a:xfrm>
            <a:off x="4129088" y="260508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0" y="-26988"/>
            <a:ext cx="9906000" cy="1323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ctr">
              <a:defRPr sz="2400" b="1" i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fr-FR" sz="3200" dirty="0" smtClean="0">
                <a:solidFill>
                  <a:schemeClr val="accent1"/>
                </a:solidFill>
              </a:rPr>
              <a:t>MODE ELECTRONIQUE</a:t>
            </a:r>
          </a:p>
          <a:p>
            <a:pPr>
              <a:defRPr/>
            </a:pPr>
            <a:endParaRPr lang="fr-FR" altLang="fr-FR" dirty="0">
              <a:solidFill>
                <a:schemeClr val="accent1"/>
              </a:solidFill>
            </a:endParaRPr>
          </a:p>
        </p:txBody>
      </p:sp>
      <p:sp>
        <p:nvSpPr>
          <p:cNvPr id="26629" name="Text Box 38"/>
          <p:cNvSpPr txBox="1">
            <a:spLocks noChangeArrowheads="1"/>
          </p:cNvSpPr>
          <p:nvPr/>
        </p:nvSpPr>
        <p:spPr bwMode="auto">
          <a:xfrm>
            <a:off x="0" y="981075"/>
            <a:ext cx="9906000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tabLst>
                <a:tab pos="3314700" algn="l"/>
              </a:tabLst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tabLst>
                <a:tab pos="3314700" algn="l"/>
              </a:tabLst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i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Mode opératoire</a:t>
            </a: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647700" y="2133600"/>
            <a:ext cx="9058275" cy="4278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tabLst>
                <a:tab pos="3314700" algn="l"/>
              </a:tabLst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tabLst>
                <a:tab pos="3314700" algn="l"/>
              </a:tabLst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fr-FR" altLang="fr-FR" sz="2600" i="0" cap="all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Serveur vocal </a:t>
            </a:r>
            <a:r>
              <a:rPr lang="fr-FR" altLang="fr-FR" sz="2600" i="0" dirty="0" smtClean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au niveau des </a:t>
            </a:r>
            <a:r>
              <a:rPr lang="fr-FR" altLang="fr-FR" sz="2600" i="0" dirty="0" smtClean="0">
                <a:solidFill>
                  <a:srgbClr val="0033CC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BV (CRV)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lang="fr-FR" altLang="fr-FR" sz="1000" i="0" dirty="0" smtClean="0">
              <a:solidFill>
                <a:schemeClr val="bg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fr-FR" altLang="fr-FR" sz="2600" i="0" dirty="0" smtClean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+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lang="fr-FR" altLang="fr-FR" sz="1000" i="0" dirty="0" smtClean="0">
              <a:solidFill>
                <a:schemeClr val="bg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fr-FR" altLang="fr-FR" sz="2600" i="0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Appels téléphoniques et SMS</a:t>
            </a:r>
            <a:r>
              <a:rPr lang="fr-FR" altLang="fr-FR" sz="2600" i="0" dirty="0" smtClean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600" i="0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Cryptés</a:t>
            </a:r>
            <a:r>
              <a:rPr lang="fr-FR" altLang="fr-FR" sz="2600" i="0" dirty="0" smtClean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fr-FR" altLang="fr-FR" sz="2600" i="0" dirty="0" smtClean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au niveau des </a:t>
            </a:r>
            <a:r>
              <a:rPr lang="fr-FR" altLang="fr-FR" sz="2600" i="0" dirty="0" smtClean="0">
                <a:solidFill>
                  <a:srgbClr val="0033CC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CLTD (CELI)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lang="fr-FR" altLang="fr-FR" sz="1000" i="0" dirty="0" smtClean="0">
              <a:solidFill>
                <a:srgbClr val="0033CC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fr-FR" altLang="fr-FR" sz="2600" i="0" dirty="0" smtClean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+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lang="fr-FR" altLang="fr-FR" sz="1000" i="0" dirty="0" smtClean="0">
              <a:solidFill>
                <a:schemeClr val="bg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fr-FR" altLang="fr-FR" sz="2600" i="0" dirty="0" smtClean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Croisement </a:t>
            </a:r>
            <a:r>
              <a:rPr lang="fr-FR" altLang="fr-FR" sz="2600" i="0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SVI</a:t>
            </a:r>
            <a:r>
              <a:rPr lang="fr-FR" altLang="fr-FR" sz="2600" i="0" dirty="0" smtClean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et </a:t>
            </a:r>
            <a:r>
              <a:rPr lang="fr-FR" altLang="fr-FR" sz="2600" i="0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SMS</a:t>
            </a:r>
            <a:r>
              <a:rPr lang="fr-FR" altLang="fr-FR" sz="2600" i="0" dirty="0" smtClean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au niveau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fr-FR" altLang="fr-FR" sz="2600" i="0" dirty="0" smtClean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du </a:t>
            </a:r>
            <a:r>
              <a:rPr lang="fr-FR" altLang="fr-FR" sz="2600" i="0" dirty="0" smtClean="0">
                <a:solidFill>
                  <a:srgbClr val="0033CC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CNTD (CENI)</a:t>
            </a:r>
            <a:endParaRPr lang="fr-FR" altLang="fr-FR" sz="2600" i="0" dirty="0" smtClean="0">
              <a:solidFill>
                <a:schemeClr val="bg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/>
          <p:cNvSpPr>
            <a:spLocks noChangeArrowheads="1"/>
          </p:cNvSpPr>
          <p:nvPr/>
        </p:nvSpPr>
        <p:spPr bwMode="auto">
          <a:xfrm>
            <a:off x="4500563" y="28051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28675" name="Rectangle 22"/>
          <p:cNvSpPr>
            <a:spLocks noChangeArrowheads="1"/>
          </p:cNvSpPr>
          <p:nvPr/>
        </p:nvSpPr>
        <p:spPr bwMode="auto">
          <a:xfrm>
            <a:off x="4129088" y="260508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pic>
        <p:nvPicPr>
          <p:cNvPr id="28676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5216525"/>
            <a:ext cx="53816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ZoneTexte 111"/>
          <p:cNvSpPr txBox="1">
            <a:spLocks noChangeArrowheads="1"/>
          </p:cNvSpPr>
          <p:nvPr/>
        </p:nvSpPr>
        <p:spPr bwMode="auto">
          <a:xfrm>
            <a:off x="2549525" y="4105275"/>
            <a:ext cx="417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i="0">
                <a:solidFill>
                  <a:srgbClr val="0033CC"/>
                </a:solidFill>
                <a:latin typeface="Trebuchet MS" panose="020B0603020202020204" pitchFamily="34" charset="0"/>
              </a:rPr>
              <a:t>Appel + saisie</a:t>
            </a:r>
          </a:p>
        </p:txBody>
      </p:sp>
      <p:sp>
        <p:nvSpPr>
          <p:cNvPr id="90" name="Ellipse 89"/>
          <p:cNvSpPr/>
          <p:nvPr/>
        </p:nvSpPr>
        <p:spPr>
          <a:xfrm>
            <a:off x="3119438" y="4603750"/>
            <a:ext cx="152400" cy="1428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1" name="Ellipse 90"/>
          <p:cNvSpPr/>
          <p:nvPr/>
        </p:nvSpPr>
        <p:spPr>
          <a:xfrm>
            <a:off x="3360738" y="4602163"/>
            <a:ext cx="152400" cy="1444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3" name="Ellipse 92"/>
          <p:cNvSpPr/>
          <p:nvPr/>
        </p:nvSpPr>
        <p:spPr>
          <a:xfrm>
            <a:off x="3571875" y="4602163"/>
            <a:ext cx="152400" cy="1444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5" name="Ellipse 94"/>
          <p:cNvSpPr/>
          <p:nvPr/>
        </p:nvSpPr>
        <p:spPr>
          <a:xfrm>
            <a:off x="3783013" y="4602163"/>
            <a:ext cx="152400" cy="1444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6" name="Ellipse 95"/>
          <p:cNvSpPr/>
          <p:nvPr/>
        </p:nvSpPr>
        <p:spPr>
          <a:xfrm>
            <a:off x="3984625" y="4602163"/>
            <a:ext cx="152400" cy="1444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" name="Ellipse 96"/>
          <p:cNvSpPr/>
          <p:nvPr/>
        </p:nvSpPr>
        <p:spPr>
          <a:xfrm>
            <a:off x="4191000" y="4602163"/>
            <a:ext cx="152400" cy="1444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8" name="Ellipse 97"/>
          <p:cNvSpPr/>
          <p:nvPr/>
        </p:nvSpPr>
        <p:spPr>
          <a:xfrm>
            <a:off x="4386263" y="4602163"/>
            <a:ext cx="152400" cy="1444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" name="Ellipse 98"/>
          <p:cNvSpPr/>
          <p:nvPr/>
        </p:nvSpPr>
        <p:spPr>
          <a:xfrm>
            <a:off x="4581525" y="4602163"/>
            <a:ext cx="152400" cy="1444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0" name="Ellipse 99"/>
          <p:cNvSpPr/>
          <p:nvPr/>
        </p:nvSpPr>
        <p:spPr>
          <a:xfrm>
            <a:off x="4765675" y="4602163"/>
            <a:ext cx="152400" cy="1444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1" name="Ellipse 100"/>
          <p:cNvSpPr/>
          <p:nvPr/>
        </p:nvSpPr>
        <p:spPr>
          <a:xfrm>
            <a:off x="4957763" y="4603750"/>
            <a:ext cx="152400" cy="1428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" name="Ellipse 101"/>
          <p:cNvSpPr/>
          <p:nvPr/>
        </p:nvSpPr>
        <p:spPr>
          <a:xfrm>
            <a:off x="5164138" y="4602163"/>
            <a:ext cx="152400" cy="1444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" name="Ellipse 102"/>
          <p:cNvSpPr/>
          <p:nvPr/>
        </p:nvSpPr>
        <p:spPr>
          <a:xfrm>
            <a:off x="5373688" y="4602163"/>
            <a:ext cx="152400" cy="1444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4" name="Ellipse 103"/>
          <p:cNvSpPr/>
          <p:nvPr/>
        </p:nvSpPr>
        <p:spPr>
          <a:xfrm>
            <a:off x="5556250" y="4602163"/>
            <a:ext cx="152400" cy="1444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5" name="Ellipse 104"/>
          <p:cNvSpPr/>
          <p:nvPr/>
        </p:nvSpPr>
        <p:spPr>
          <a:xfrm>
            <a:off x="5764213" y="4602163"/>
            <a:ext cx="152400" cy="1444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6" name="Ellipse 105"/>
          <p:cNvSpPr/>
          <p:nvPr/>
        </p:nvSpPr>
        <p:spPr>
          <a:xfrm>
            <a:off x="5976938" y="4602163"/>
            <a:ext cx="152400" cy="1444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7" name="Ellipse 106"/>
          <p:cNvSpPr/>
          <p:nvPr/>
        </p:nvSpPr>
        <p:spPr>
          <a:xfrm>
            <a:off x="6192838" y="4602163"/>
            <a:ext cx="152400" cy="1444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8" name="Ellipse 107"/>
          <p:cNvSpPr/>
          <p:nvPr/>
        </p:nvSpPr>
        <p:spPr>
          <a:xfrm>
            <a:off x="6397625" y="4602163"/>
            <a:ext cx="152400" cy="1444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695" name="ZoneTexte 45"/>
          <p:cNvSpPr txBox="1">
            <a:spLocks noChangeArrowheads="1"/>
          </p:cNvSpPr>
          <p:nvPr/>
        </p:nvSpPr>
        <p:spPr bwMode="auto">
          <a:xfrm>
            <a:off x="1295400" y="4381500"/>
            <a:ext cx="1539875" cy="3397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i="0">
                <a:solidFill>
                  <a:schemeClr val="bg1"/>
                </a:solidFill>
                <a:latin typeface="Arial" panose="020B0604020202020204" pitchFamily="34" charset="0"/>
              </a:rPr>
              <a:t>Président</a:t>
            </a:r>
          </a:p>
        </p:txBody>
      </p:sp>
      <p:sp>
        <p:nvSpPr>
          <p:cNvPr id="28696" name="ZoneTexte 45"/>
          <p:cNvSpPr txBox="1">
            <a:spLocks noChangeArrowheads="1"/>
          </p:cNvSpPr>
          <p:nvPr/>
        </p:nvSpPr>
        <p:spPr bwMode="auto">
          <a:xfrm>
            <a:off x="1295400" y="4032250"/>
            <a:ext cx="1539875" cy="339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i="0">
                <a:solidFill>
                  <a:schemeClr val="bg1"/>
                </a:solidFill>
                <a:latin typeface="Arial" panose="020B0604020202020204" pitchFamily="34" charset="0"/>
              </a:rPr>
              <a:t>BV (CRV)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601524"/>
            <a:ext cx="990600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i="0" dirty="0"/>
              <a:t>Saisie des résultats partiels dans le SVI</a:t>
            </a:r>
            <a:endParaRPr lang="fr-FR" sz="2800" b="1" dirty="0"/>
          </a:p>
        </p:txBody>
      </p:sp>
      <p:grpSp>
        <p:nvGrpSpPr>
          <p:cNvPr id="28700" name="Groupe 30"/>
          <p:cNvGrpSpPr>
            <a:grpSpLocks/>
          </p:cNvGrpSpPr>
          <p:nvPr/>
        </p:nvGrpSpPr>
        <p:grpSpPr bwMode="auto">
          <a:xfrm>
            <a:off x="6335713" y="3713163"/>
            <a:ext cx="2433637" cy="1952625"/>
            <a:chOff x="71239" y="4992688"/>
            <a:chExt cx="2433836" cy="1953200"/>
          </a:xfrm>
        </p:grpSpPr>
        <p:sp>
          <p:nvSpPr>
            <p:cNvPr id="28706" name="ZoneTexte 90"/>
            <p:cNvSpPr txBox="1">
              <a:spLocks noChangeArrowheads="1"/>
            </p:cNvSpPr>
            <p:nvPr/>
          </p:nvSpPr>
          <p:spPr bwMode="auto">
            <a:xfrm>
              <a:off x="71239" y="6361113"/>
              <a:ext cx="849313" cy="5847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1"/>
                  </a:solidFill>
                  <a:latin typeface="Arial" panose="020B0604020202020204" pitchFamily="34" charset="0"/>
                </a:rPr>
                <a:t>CNTD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1"/>
                  </a:solidFill>
                  <a:latin typeface="Arial" panose="020B0604020202020204" pitchFamily="34" charset="0"/>
                </a:rPr>
                <a:t>(CENI)</a:t>
              </a:r>
            </a:p>
          </p:txBody>
        </p:sp>
        <p:grpSp>
          <p:nvGrpSpPr>
            <p:cNvPr id="28707" name="Groupe 7"/>
            <p:cNvGrpSpPr>
              <a:grpSpLocks/>
            </p:cNvGrpSpPr>
            <p:nvPr/>
          </p:nvGrpSpPr>
          <p:grpSpPr bwMode="auto">
            <a:xfrm>
              <a:off x="455613" y="4992688"/>
              <a:ext cx="2049462" cy="1839912"/>
              <a:chOff x="455613" y="4992688"/>
              <a:chExt cx="2049462" cy="1839912"/>
            </a:xfrm>
          </p:grpSpPr>
          <p:pic>
            <p:nvPicPr>
              <p:cNvPr id="28708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13" y="4992688"/>
                <a:ext cx="2049462" cy="128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709" name="ZoneTexte 120"/>
              <p:cNvSpPr txBox="1">
                <a:spLocks noChangeArrowheads="1"/>
              </p:cNvSpPr>
              <p:nvPr/>
            </p:nvSpPr>
            <p:spPr bwMode="auto">
              <a:xfrm>
                <a:off x="993304" y="6308725"/>
                <a:ext cx="12954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10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l"/>
                  <a:defRPr sz="1600" b="1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3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3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u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3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Ø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3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 i="0">
                    <a:latin typeface="Trebuchet MS" panose="020B0603020202020204" pitchFamily="34" charset="0"/>
                  </a:rPr>
                  <a:t>Plate-forme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 i="0">
                    <a:latin typeface="Trebuchet MS" panose="020B0603020202020204" pitchFamily="34" charset="0"/>
                  </a:rPr>
                  <a:t>SVI / SMS</a:t>
                </a:r>
              </a:p>
            </p:txBody>
          </p:sp>
        </p:grpSp>
      </p:grpSp>
      <p:pic>
        <p:nvPicPr>
          <p:cNvPr id="36" name="Imag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41788"/>
            <a:ext cx="5461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ZoneTexte 111"/>
          <p:cNvSpPr txBox="1">
            <a:spLocks noChangeArrowheads="1"/>
          </p:cNvSpPr>
          <p:nvPr/>
        </p:nvSpPr>
        <p:spPr bwMode="auto">
          <a:xfrm>
            <a:off x="2566988" y="3552825"/>
            <a:ext cx="417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i="0">
                <a:solidFill>
                  <a:srgbClr val="0033CC"/>
                </a:solidFill>
                <a:latin typeface="Trebuchet MS" panose="020B0603020202020204" pitchFamily="34" charset="0"/>
              </a:rPr>
              <a:t>SMS Récap</a:t>
            </a:r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1160463" y="1844675"/>
            <a:ext cx="1690687" cy="1638300"/>
            <a:chOff x="1160443" y="1844824"/>
            <a:chExt cx="1691253" cy="1637472"/>
          </a:xfrm>
        </p:grpSpPr>
        <p:graphicFrame>
          <p:nvGraphicFramePr>
            <p:cNvPr id="28704" name="Objet 7"/>
            <p:cNvGraphicFramePr>
              <a:graphicFrameLocks noChangeAspect="1"/>
            </p:cNvGraphicFramePr>
            <p:nvPr/>
          </p:nvGraphicFramePr>
          <p:xfrm>
            <a:off x="1687635" y="2470834"/>
            <a:ext cx="651298" cy="101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0" name="Feuille de calcul" r:id="rId8" imgW="2335203" imgH="3746611" progId="Excel.Sheet.12">
                    <p:embed/>
                  </p:oleObj>
                </mc:Choice>
                <mc:Fallback>
                  <p:oleObj name="Feuille de calcul" r:id="rId8" imgW="2335203" imgH="3746611" progId="Excel.Sheet.12">
                    <p:embed/>
                    <p:pic>
                      <p:nvPicPr>
                        <p:cNvPr id="0" name="Obje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7635" y="2470834"/>
                          <a:ext cx="651298" cy="101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05" name="ZoneTexte 8"/>
            <p:cNvSpPr txBox="1">
              <a:spLocks noChangeArrowheads="1"/>
            </p:cNvSpPr>
            <p:nvPr/>
          </p:nvSpPr>
          <p:spPr bwMode="auto">
            <a:xfrm>
              <a:off x="1160443" y="1844824"/>
              <a:ext cx="1691253" cy="58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600"/>
                <a:t>PV de</a:t>
              </a:r>
            </a:p>
            <a:p>
              <a:pPr algn="ctr"/>
              <a:r>
                <a:rPr lang="fr-FR" altLang="fr-FR" sz="1600"/>
                <a:t>Résultats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-4.81481E-6 L -0.33045 -0.00138 " pathEditMode="relative" rAng="0" ptsTypes="AA">
                                      <p:cBhvr>
                                        <p:cTn id="1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/>
      <p:bldP spid="18458" grpId="1"/>
      <p:bldP spid="90" grpId="0" animBg="1"/>
      <p:bldP spid="90" grpId="1" animBg="1"/>
      <p:bldP spid="91" grpId="0" animBg="1"/>
      <p:bldP spid="91" grpId="1" animBg="1"/>
      <p:bldP spid="93" grpId="0" animBg="1"/>
      <p:bldP spid="93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ChangeArrowheads="1"/>
          </p:cNvSpPr>
          <p:nvPr/>
        </p:nvSpPr>
        <p:spPr bwMode="auto">
          <a:xfrm>
            <a:off x="4500563" y="28051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30723" name="Rectangle 22"/>
          <p:cNvSpPr>
            <a:spLocks noChangeArrowheads="1"/>
          </p:cNvSpPr>
          <p:nvPr/>
        </p:nvSpPr>
        <p:spPr bwMode="auto">
          <a:xfrm>
            <a:off x="4129088" y="260508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pic>
        <p:nvPicPr>
          <p:cNvPr id="3072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598613"/>
            <a:ext cx="5381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13" y="1612900"/>
            <a:ext cx="482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ZoneTexte 111"/>
          <p:cNvSpPr txBox="1">
            <a:spLocks noChangeArrowheads="1"/>
          </p:cNvSpPr>
          <p:nvPr/>
        </p:nvSpPr>
        <p:spPr bwMode="auto">
          <a:xfrm>
            <a:off x="2894013" y="1412875"/>
            <a:ext cx="417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i="0">
                <a:solidFill>
                  <a:srgbClr val="0033CC"/>
                </a:solidFill>
                <a:latin typeface="Trebuchet MS" panose="020B0603020202020204" pitchFamily="34" charset="0"/>
              </a:rPr>
              <a:t>Appel + remplissage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i="0">
                <a:solidFill>
                  <a:srgbClr val="0033CC"/>
                </a:solidFill>
                <a:latin typeface="Trebuchet MS" panose="020B0603020202020204" pitchFamily="34" charset="0"/>
              </a:rPr>
              <a:t>fiche collecte</a:t>
            </a:r>
          </a:p>
        </p:txBody>
      </p:sp>
      <p:sp>
        <p:nvSpPr>
          <p:cNvPr id="90" name="Ellipse 89"/>
          <p:cNvSpPr/>
          <p:nvPr/>
        </p:nvSpPr>
        <p:spPr>
          <a:xfrm>
            <a:off x="3463925" y="2170113"/>
            <a:ext cx="152400" cy="1428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1" name="Ellipse 90"/>
          <p:cNvSpPr/>
          <p:nvPr/>
        </p:nvSpPr>
        <p:spPr>
          <a:xfrm>
            <a:off x="3705225" y="2168525"/>
            <a:ext cx="152400" cy="1444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3" name="Ellipse 92"/>
          <p:cNvSpPr/>
          <p:nvPr/>
        </p:nvSpPr>
        <p:spPr>
          <a:xfrm>
            <a:off x="3916363" y="2168525"/>
            <a:ext cx="152400" cy="1444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5" name="Ellipse 94"/>
          <p:cNvSpPr/>
          <p:nvPr/>
        </p:nvSpPr>
        <p:spPr>
          <a:xfrm>
            <a:off x="4127500" y="2168525"/>
            <a:ext cx="152400" cy="1444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6" name="Ellipse 95"/>
          <p:cNvSpPr/>
          <p:nvPr/>
        </p:nvSpPr>
        <p:spPr>
          <a:xfrm>
            <a:off x="4329113" y="2168525"/>
            <a:ext cx="152400" cy="1444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" name="Ellipse 96"/>
          <p:cNvSpPr/>
          <p:nvPr/>
        </p:nvSpPr>
        <p:spPr>
          <a:xfrm>
            <a:off x="4535488" y="2168525"/>
            <a:ext cx="152400" cy="1444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8" name="Ellipse 97"/>
          <p:cNvSpPr/>
          <p:nvPr/>
        </p:nvSpPr>
        <p:spPr>
          <a:xfrm>
            <a:off x="4730750" y="2168525"/>
            <a:ext cx="152400" cy="1444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" name="Ellipse 98"/>
          <p:cNvSpPr/>
          <p:nvPr/>
        </p:nvSpPr>
        <p:spPr>
          <a:xfrm>
            <a:off x="4926013" y="2168525"/>
            <a:ext cx="152400" cy="1444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0" name="Ellipse 99"/>
          <p:cNvSpPr/>
          <p:nvPr/>
        </p:nvSpPr>
        <p:spPr>
          <a:xfrm>
            <a:off x="5110163" y="2168525"/>
            <a:ext cx="152400" cy="1444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1" name="Ellipse 100"/>
          <p:cNvSpPr/>
          <p:nvPr/>
        </p:nvSpPr>
        <p:spPr>
          <a:xfrm>
            <a:off x="5302250" y="2170113"/>
            <a:ext cx="152400" cy="1428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" name="Ellipse 101"/>
          <p:cNvSpPr/>
          <p:nvPr/>
        </p:nvSpPr>
        <p:spPr>
          <a:xfrm>
            <a:off x="5508625" y="2168525"/>
            <a:ext cx="152400" cy="1444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" name="Ellipse 102"/>
          <p:cNvSpPr/>
          <p:nvPr/>
        </p:nvSpPr>
        <p:spPr>
          <a:xfrm>
            <a:off x="5718175" y="2168525"/>
            <a:ext cx="152400" cy="1444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4" name="Ellipse 103"/>
          <p:cNvSpPr/>
          <p:nvPr/>
        </p:nvSpPr>
        <p:spPr>
          <a:xfrm>
            <a:off x="5900738" y="2168525"/>
            <a:ext cx="152400" cy="1444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5" name="Ellipse 104"/>
          <p:cNvSpPr/>
          <p:nvPr/>
        </p:nvSpPr>
        <p:spPr>
          <a:xfrm>
            <a:off x="6108700" y="2168525"/>
            <a:ext cx="152400" cy="1444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6" name="Ellipse 105"/>
          <p:cNvSpPr/>
          <p:nvPr/>
        </p:nvSpPr>
        <p:spPr>
          <a:xfrm>
            <a:off x="6321425" y="2168525"/>
            <a:ext cx="152400" cy="1444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7" name="Ellipse 106"/>
          <p:cNvSpPr/>
          <p:nvPr/>
        </p:nvSpPr>
        <p:spPr>
          <a:xfrm>
            <a:off x="6537325" y="2168525"/>
            <a:ext cx="152400" cy="1444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8" name="Ellipse 107"/>
          <p:cNvSpPr/>
          <p:nvPr/>
        </p:nvSpPr>
        <p:spPr>
          <a:xfrm>
            <a:off x="6742113" y="2168525"/>
            <a:ext cx="152400" cy="1444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44" name="ZoneTexte 45"/>
          <p:cNvSpPr txBox="1">
            <a:spLocks noChangeArrowheads="1"/>
          </p:cNvSpPr>
          <p:nvPr/>
        </p:nvSpPr>
        <p:spPr bwMode="auto">
          <a:xfrm>
            <a:off x="1639888" y="1947863"/>
            <a:ext cx="1539875" cy="3397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i="0">
                <a:solidFill>
                  <a:schemeClr val="bg1"/>
                </a:solidFill>
                <a:latin typeface="Arial" panose="020B0604020202020204" pitchFamily="34" charset="0"/>
              </a:rPr>
              <a:t>Rapporteur</a:t>
            </a:r>
          </a:p>
        </p:txBody>
      </p:sp>
      <p:sp>
        <p:nvSpPr>
          <p:cNvPr id="30745" name="ZoneTexte 45"/>
          <p:cNvSpPr txBox="1">
            <a:spLocks noChangeArrowheads="1"/>
          </p:cNvSpPr>
          <p:nvPr/>
        </p:nvSpPr>
        <p:spPr bwMode="auto">
          <a:xfrm>
            <a:off x="7051675" y="1917700"/>
            <a:ext cx="1539875" cy="5857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i="0">
                <a:solidFill>
                  <a:schemeClr val="bg1"/>
                </a:solidFill>
                <a:latin typeface="Arial" panose="020B0604020202020204" pitchFamily="34" charset="0"/>
              </a:rPr>
              <a:t>OPS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i="0">
                <a:solidFill>
                  <a:schemeClr val="bg1"/>
                </a:solidFill>
                <a:latin typeface="Arial" panose="020B0604020202020204" pitchFamily="34" charset="0"/>
              </a:rPr>
              <a:t>Téléphone</a:t>
            </a:r>
          </a:p>
        </p:txBody>
      </p:sp>
      <p:sp>
        <p:nvSpPr>
          <p:cNvPr id="30746" name="ZoneTexte 45"/>
          <p:cNvSpPr txBox="1">
            <a:spLocks noChangeArrowheads="1"/>
          </p:cNvSpPr>
          <p:nvPr/>
        </p:nvSpPr>
        <p:spPr bwMode="auto">
          <a:xfrm>
            <a:off x="1639888" y="1598613"/>
            <a:ext cx="1539875" cy="3381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i="0">
                <a:solidFill>
                  <a:schemeClr val="bg1"/>
                </a:solidFill>
                <a:latin typeface="Arial" panose="020B0604020202020204" pitchFamily="34" charset="0"/>
              </a:rPr>
              <a:t>BV (CRV)</a:t>
            </a:r>
          </a:p>
        </p:txBody>
      </p:sp>
      <p:sp>
        <p:nvSpPr>
          <p:cNvPr id="30747" name="ZoneTexte 45"/>
          <p:cNvSpPr txBox="1">
            <a:spLocks noChangeArrowheads="1"/>
          </p:cNvSpPr>
          <p:nvPr/>
        </p:nvSpPr>
        <p:spPr bwMode="auto">
          <a:xfrm>
            <a:off x="7043738" y="1557338"/>
            <a:ext cx="1539875" cy="3381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i="0">
                <a:solidFill>
                  <a:schemeClr val="bg1"/>
                </a:solidFill>
                <a:latin typeface="Arial" panose="020B0604020202020204" pitchFamily="34" charset="0"/>
              </a:rPr>
              <a:t>CLTD (CELI)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116632"/>
            <a:ext cx="9906000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i="0" dirty="0"/>
              <a:t>Communication verbale des résultats et </a:t>
            </a:r>
          </a:p>
          <a:p>
            <a:pPr algn="ctr">
              <a:defRPr/>
            </a:pPr>
            <a:r>
              <a:rPr lang="fr-FR" sz="2800" b="1" i="0" dirty="0"/>
              <a:t>Transfert par SMS cryptés</a:t>
            </a:r>
            <a:endParaRPr lang="fr-FR" sz="2800" b="1" dirty="0"/>
          </a:p>
        </p:txBody>
      </p: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7113588" y="4797425"/>
            <a:ext cx="2138362" cy="1292225"/>
            <a:chOff x="7113240" y="4797152"/>
            <a:chExt cx="2138784" cy="1292658"/>
          </a:xfrm>
        </p:grpSpPr>
        <p:pic>
          <p:nvPicPr>
            <p:cNvPr id="30772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9424" y="4797152"/>
              <a:ext cx="4826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73" name="ZoneTexte 45"/>
            <p:cNvSpPr txBox="1">
              <a:spLocks noChangeArrowheads="1"/>
            </p:cNvSpPr>
            <p:nvPr/>
          </p:nvSpPr>
          <p:spPr bwMode="auto">
            <a:xfrm>
              <a:off x="7121178" y="5750085"/>
              <a:ext cx="1539875" cy="3397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1"/>
                  </a:solidFill>
                  <a:latin typeface="Arial" panose="020B0604020202020204" pitchFamily="34" charset="0"/>
                </a:rPr>
                <a:t>OPS SMS</a:t>
              </a:r>
            </a:p>
          </p:txBody>
        </p:sp>
        <p:sp>
          <p:nvSpPr>
            <p:cNvPr id="30774" name="ZoneTexte 45"/>
            <p:cNvSpPr txBox="1">
              <a:spLocks noChangeArrowheads="1"/>
            </p:cNvSpPr>
            <p:nvPr/>
          </p:nvSpPr>
          <p:spPr bwMode="auto">
            <a:xfrm>
              <a:off x="7113240" y="5389722"/>
              <a:ext cx="1539875" cy="338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1"/>
                  </a:solidFill>
                  <a:latin typeface="Arial" panose="020B0604020202020204" pitchFamily="34" charset="0"/>
                </a:rPr>
                <a:t>CLTD (CELI)</a:t>
              </a:r>
            </a:p>
          </p:txBody>
        </p:sp>
      </p:grpSp>
      <p:grpSp>
        <p:nvGrpSpPr>
          <p:cNvPr id="37" name="Groupe 36"/>
          <p:cNvGrpSpPr>
            <a:grpSpLocks/>
          </p:cNvGrpSpPr>
          <p:nvPr/>
        </p:nvGrpSpPr>
        <p:grpSpPr bwMode="auto">
          <a:xfrm>
            <a:off x="7383463" y="2495550"/>
            <a:ext cx="2314575" cy="1000125"/>
            <a:chOff x="3683000" y="1520031"/>
            <a:chExt cx="2315638" cy="1001162"/>
          </a:xfrm>
        </p:grpSpPr>
        <p:sp>
          <p:nvSpPr>
            <p:cNvPr id="30770" name="ZoneTexte 111"/>
            <p:cNvSpPr txBox="1">
              <a:spLocks noChangeArrowheads="1"/>
            </p:cNvSpPr>
            <p:nvPr/>
          </p:nvSpPr>
          <p:spPr bwMode="auto">
            <a:xfrm>
              <a:off x="4274613" y="1585106"/>
              <a:ext cx="17240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i="0">
                  <a:solidFill>
                    <a:srgbClr val="0033CC"/>
                  </a:solidFill>
                  <a:latin typeface="Trebuchet MS" panose="020B0603020202020204" pitchFamily="34" charset="0"/>
                </a:rPr>
                <a:t>Remise fiche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i="0">
                  <a:solidFill>
                    <a:srgbClr val="0033CC"/>
                  </a:solidFill>
                  <a:latin typeface="Trebuchet MS" panose="020B0603020202020204" pitchFamily="34" charset="0"/>
                </a:rPr>
                <a:t>de collecte</a:t>
              </a:r>
            </a:p>
          </p:txBody>
        </p:sp>
        <p:pic>
          <p:nvPicPr>
            <p:cNvPr id="30771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0" y="1520031"/>
              <a:ext cx="817563" cy="100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e 40"/>
          <p:cNvGrpSpPr>
            <a:grpSpLocks/>
          </p:cNvGrpSpPr>
          <p:nvPr/>
        </p:nvGrpSpPr>
        <p:grpSpPr bwMode="auto">
          <a:xfrm>
            <a:off x="1174750" y="4803775"/>
            <a:ext cx="2212975" cy="1751013"/>
            <a:chOff x="71239" y="4992688"/>
            <a:chExt cx="2433837" cy="2054741"/>
          </a:xfrm>
        </p:grpSpPr>
        <p:sp>
          <p:nvSpPr>
            <p:cNvPr id="30766" name="ZoneTexte 90"/>
            <p:cNvSpPr txBox="1">
              <a:spLocks noChangeArrowheads="1"/>
            </p:cNvSpPr>
            <p:nvPr/>
          </p:nvSpPr>
          <p:spPr bwMode="auto">
            <a:xfrm>
              <a:off x="71239" y="6361113"/>
              <a:ext cx="922064" cy="6863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1"/>
                  </a:solidFill>
                  <a:latin typeface="Arial" panose="020B0604020202020204" pitchFamily="34" charset="0"/>
                </a:rPr>
                <a:t>CNTD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1"/>
                  </a:solidFill>
                  <a:latin typeface="Arial" panose="020B0604020202020204" pitchFamily="34" charset="0"/>
                </a:rPr>
                <a:t>(CENI)</a:t>
              </a:r>
            </a:p>
          </p:txBody>
        </p:sp>
        <p:grpSp>
          <p:nvGrpSpPr>
            <p:cNvPr id="30767" name="Groupe 7"/>
            <p:cNvGrpSpPr>
              <a:grpSpLocks/>
            </p:cNvGrpSpPr>
            <p:nvPr/>
          </p:nvGrpSpPr>
          <p:grpSpPr bwMode="auto">
            <a:xfrm>
              <a:off x="455613" y="4992688"/>
              <a:ext cx="2049463" cy="1930228"/>
              <a:chOff x="455613" y="4992688"/>
              <a:chExt cx="2049463" cy="1930228"/>
            </a:xfrm>
          </p:grpSpPr>
          <p:pic>
            <p:nvPicPr>
              <p:cNvPr id="30768" name="Picture 1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13" y="4992688"/>
                <a:ext cx="2049462" cy="128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69" name="ZoneTexte 120"/>
              <p:cNvSpPr txBox="1">
                <a:spLocks noChangeArrowheads="1"/>
              </p:cNvSpPr>
              <p:nvPr/>
            </p:nvSpPr>
            <p:spPr bwMode="auto">
              <a:xfrm>
                <a:off x="993303" y="6308725"/>
                <a:ext cx="1511773" cy="614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10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l"/>
                  <a:defRPr sz="1600" b="1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3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3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u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3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Ø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3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 i="0">
                    <a:latin typeface="Trebuchet MS" panose="020B0603020202020204" pitchFamily="34" charset="0"/>
                  </a:rPr>
                  <a:t>Plate-forme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 i="0">
                    <a:latin typeface="Trebuchet MS" panose="020B0603020202020204" pitchFamily="34" charset="0"/>
                  </a:rPr>
                  <a:t>SMS</a:t>
                </a:r>
              </a:p>
            </p:txBody>
          </p:sp>
        </p:grpSp>
      </p:grpSp>
      <p:grpSp>
        <p:nvGrpSpPr>
          <p:cNvPr id="47" name="Groupe 46"/>
          <p:cNvGrpSpPr>
            <a:grpSpLocks/>
          </p:cNvGrpSpPr>
          <p:nvPr/>
        </p:nvGrpSpPr>
        <p:grpSpPr bwMode="auto">
          <a:xfrm>
            <a:off x="6321425" y="4984750"/>
            <a:ext cx="995363" cy="1054100"/>
            <a:chOff x="7928860" y="2712840"/>
            <a:chExt cx="995883" cy="1055529"/>
          </a:xfrm>
        </p:grpSpPr>
        <p:pic>
          <p:nvPicPr>
            <p:cNvPr id="30764" name="Image 6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073" y="3333394"/>
              <a:ext cx="546100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5" name="ZoneTexte 111"/>
            <p:cNvSpPr txBox="1">
              <a:spLocks noChangeArrowheads="1"/>
            </p:cNvSpPr>
            <p:nvPr/>
          </p:nvSpPr>
          <p:spPr bwMode="auto">
            <a:xfrm>
              <a:off x="7928860" y="2712840"/>
              <a:ext cx="995883" cy="52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i="0">
                  <a:solidFill>
                    <a:srgbClr val="0033CC"/>
                  </a:solidFill>
                  <a:latin typeface="Trebuchet MS" panose="020B0603020202020204" pitchFamily="34" charset="0"/>
                </a:rPr>
                <a:t>SMS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i="0">
                  <a:solidFill>
                    <a:srgbClr val="0033CC"/>
                  </a:solidFill>
                  <a:latin typeface="Trebuchet MS" panose="020B0603020202020204" pitchFamily="34" charset="0"/>
                </a:rPr>
                <a:t>Crypté</a:t>
              </a:r>
            </a:p>
          </p:txBody>
        </p:sp>
      </p:grp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8583613" y="5589588"/>
            <a:ext cx="1239837" cy="935037"/>
            <a:chOff x="8583613" y="5589240"/>
            <a:chExt cx="1240345" cy="936104"/>
          </a:xfrm>
        </p:grpSpPr>
        <p:pic>
          <p:nvPicPr>
            <p:cNvPr id="30762" name="Imag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613" y="5589240"/>
              <a:ext cx="776287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3" name="ZoneTexte 111"/>
            <p:cNvSpPr txBox="1">
              <a:spLocks noChangeArrowheads="1"/>
            </p:cNvSpPr>
            <p:nvPr/>
          </p:nvSpPr>
          <p:spPr bwMode="auto">
            <a:xfrm>
              <a:off x="8828075" y="6217567"/>
              <a:ext cx="9958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i="0">
                  <a:solidFill>
                    <a:srgbClr val="0033CC"/>
                  </a:solidFill>
                  <a:latin typeface="Trebuchet MS" panose="020B0603020202020204" pitchFamily="34" charset="0"/>
                </a:rPr>
                <a:t>Saisie</a:t>
              </a:r>
            </a:p>
          </p:txBody>
        </p:sp>
      </p:grpSp>
      <p:grpSp>
        <p:nvGrpSpPr>
          <p:cNvPr id="53" name="Groupe 52"/>
          <p:cNvGrpSpPr>
            <a:grpSpLocks/>
          </p:cNvGrpSpPr>
          <p:nvPr/>
        </p:nvGrpSpPr>
        <p:grpSpPr bwMode="auto">
          <a:xfrm>
            <a:off x="3335338" y="4298950"/>
            <a:ext cx="995362" cy="1054100"/>
            <a:chOff x="7928860" y="2712840"/>
            <a:chExt cx="995883" cy="1055529"/>
          </a:xfrm>
        </p:grpSpPr>
        <p:pic>
          <p:nvPicPr>
            <p:cNvPr id="30760" name="Image 6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073" y="3333394"/>
              <a:ext cx="546100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1" name="ZoneTexte 111"/>
            <p:cNvSpPr txBox="1">
              <a:spLocks noChangeArrowheads="1"/>
            </p:cNvSpPr>
            <p:nvPr/>
          </p:nvSpPr>
          <p:spPr bwMode="auto">
            <a:xfrm>
              <a:off x="7928860" y="2712840"/>
              <a:ext cx="995883" cy="52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i="0">
                  <a:solidFill>
                    <a:srgbClr val="0033CC"/>
                  </a:solidFill>
                  <a:latin typeface="Trebuchet MS" panose="020B0603020202020204" pitchFamily="34" charset="0"/>
                </a:rPr>
                <a:t>SMS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i="0">
                  <a:solidFill>
                    <a:srgbClr val="0033CC"/>
                  </a:solidFill>
                  <a:latin typeface="Trebuchet MS" panose="020B0603020202020204" pitchFamily="34" charset="0"/>
                </a:rPr>
                <a:t>Récap.</a:t>
              </a:r>
            </a:p>
          </p:txBody>
        </p:sp>
      </p:grpSp>
      <p:grpSp>
        <p:nvGrpSpPr>
          <p:cNvPr id="50" name="Groupe 49"/>
          <p:cNvGrpSpPr>
            <a:grpSpLocks/>
          </p:cNvGrpSpPr>
          <p:nvPr/>
        </p:nvGrpSpPr>
        <p:grpSpPr bwMode="auto">
          <a:xfrm>
            <a:off x="344488" y="2401888"/>
            <a:ext cx="1993900" cy="1081087"/>
            <a:chOff x="344441" y="2402046"/>
            <a:chExt cx="1994492" cy="1080250"/>
          </a:xfrm>
        </p:grpSpPr>
        <p:graphicFrame>
          <p:nvGraphicFramePr>
            <p:cNvPr id="30758" name="Objet 7"/>
            <p:cNvGraphicFramePr>
              <a:graphicFrameLocks noChangeAspect="1"/>
            </p:cNvGraphicFramePr>
            <p:nvPr/>
          </p:nvGraphicFramePr>
          <p:xfrm>
            <a:off x="1687635" y="2470834"/>
            <a:ext cx="651298" cy="101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5" name="Feuille de calcul" r:id="rId10" imgW="2335203" imgH="3746611" progId="Excel.Sheet.12">
                    <p:embed/>
                  </p:oleObj>
                </mc:Choice>
                <mc:Fallback>
                  <p:oleObj name="Feuille de calcul" r:id="rId10" imgW="2335203" imgH="3746611" progId="Excel.Sheet.12">
                    <p:embed/>
                    <p:pic>
                      <p:nvPicPr>
                        <p:cNvPr id="0" name="Obje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7635" y="2470834"/>
                          <a:ext cx="651298" cy="101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59" name="ZoneTexte 8"/>
            <p:cNvSpPr txBox="1">
              <a:spLocks noChangeArrowheads="1"/>
            </p:cNvSpPr>
            <p:nvPr/>
          </p:nvSpPr>
          <p:spPr bwMode="auto">
            <a:xfrm>
              <a:off x="344441" y="2402046"/>
              <a:ext cx="1691253" cy="58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600"/>
                <a:t>PV de</a:t>
              </a:r>
            </a:p>
            <a:p>
              <a:pPr algn="ctr"/>
              <a:r>
                <a:rPr lang="fr-FR" altLang="fr-FR" sz="1600"/>
                <a:t>Résultats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4.44444E-6 L 0.00417 0.256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80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14 0.07223 L -0.29295 0.0666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54" y="-27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6065 L 0.29375 0.0692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/>
      <p:bldP spid="90" grpId="0" animBg="1"/>
      <p:bldP spid="91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/>
          <p:cNvSpPr>
            <a:spLocks noChangeArrowheads="1"/>
          </p:cNvSpPr>
          <p:nvPr/>
        </p:nvSpPr>
        <p:spPr bwMode="auto">
          <a:xfrm>
            <a:off x="4500563" y="28051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3825875" y="387350"/>
            <a:ext cx="2422525" cy="1404938"/>
            <a:chOff x="3728839" y="476673"/>
            <a:chExt cx="2422525" cy="1404937"/>
          </a:xfrm>
        </p:grpSpPr>
        <p:sp>
          <p:nvSpPr>
            <p:cNvPr id="11" name="Flèche à trois pointes 10"/>
            <p:cNvSpPr/>
            <p:nvPr/>
          </p:nvSpPr>
          <p:spPr bwMode="auto">
            <a:xfrm rot="10800000">
              <a:off x="3728839" y="476673"/>
              <a:ext cx="2422525" cy="1404937"/>
            </a:xfrm>
            <a:prstGeom prst="leftRightUpArrow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32801" name="ZoneTexte 13"/>
            <p:cNvSpPr txBox="1">
              <a:spLocks noChangeArrowheads="1"/>
            </p:cNvSpPr>
            <p:nvPr/>
          </p:nvSpPr>
          <p:spPr bwMode="auto">
            <a:xfrm>
              <a:off x="4160639" y="607294"/>
              <a:ext cx="1584325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0">
                  <a:solidFill>
                    <a:schemeClr val="bg1"/>
                  </a:solidFill>
                  <a:latin typeface="Trebuchet MS" panose="020B0603020202020204" pitchFamily="34" charset="0"/>
                </a:rPr>
                <a:t>Croisement</a:t>
              </a:r>
            </a:p>
          </p:txBody>
        </p:sp>
      </p:grpSp>
      <p:sp>
        <p:nvSpPr>
          <p:cNvPr id="6" name="Flèche à angle droit 5"/>
          <p:cNvSpPr/>
          <p:nvPr/>
        </p:nvSpPr>
        <p:spPr bwMode="auto">
          <a:xfrm rot="5400000">
            <a:off x="5521589" y="2268157"/>
            <a:ext cx="936000" cy="1815254"/>
          </a:xfrm>
          <a:prstGeom prst="bentUpArrow">
            <a:avLst/>
          </a:prstGeom>
          <a:solidFill>
            <a:srgbClr val="00B050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23" name="Flèche à angle droit 22"/>
          <p:cNvSpPr/>
          <p:nvPr/>
        </p:nvSpPr>
        <p:spPr bwMode="auto">
          <a:xfrm rot="16200000" flipH="1">
            <a:off x="3619595" y="2254438"/>
            <a:ext cx="936000" cy="1815254"/>
          </a:xfrm>
          <a:prstGeom prst="bentUpArrow">
            <a:avLst/>
          </a:prstGeom>
          <a:solidFill>
            <a:schemeClr val="accent1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grpSp>
        <p:nvGrpSpPr>
          <p:cNvPr id="9" name="Groupe 8"/>
          <p:cNvGrpSpPr>
            <a:grpSpLocks/>
          </p:cNvGrpSpPr>
          <p:nvPr/>
        </p:nvGrpSpPr>
        <p:grpSpPr bwMode="auto">
          <a:xfrm>
            <a:off x="1065213" y="355600"/>
            <a:ext cx="2159000" cy="768350"/>
            <a:chOff x="229249" y="78334"/>
            <a:chExt cx="2779535" cy="1118418"/>
          </a:xfrm>
        </p:grpSpPr>
        <p:pic>
          <p:nvPicPr>
            <p:cNvPr id="32798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514" y="78334"/>
              <a:ext cx="1223270" cy="111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9" name="Rectangle 7"/>
            <p:cNvSpPr>
              <a:spLocks noChangeArrowheads="1"/>
            </p:cNvSpPr>
            <p:nvPr/>
          </p:nvSpPr>
          <p:spPr bwMode="auto">
            <a:xfrm>
              <a:off x="229249" y="307067"/>
              <a:ext cx="16666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400" b="1" i="0">
                  <a:solidFill>
                    <a:schemeClr val="bg2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Résultats </a:t>
              </a:r>
            </a:p>
            <a:p>
              <a:pPr algn="ctr"/>
              <a:r>
                <a:rPr lang="fr-FR" altLang="fr-FR" sz="1400" b="1" i="0">
                  <a:solidFill>
                    <a:schemeClr val="bg2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par SVI</a:t>
              </a:r>
              <a:endParaRPr lang="fr-FR" altLang="fr-FR" sz="14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27" name="Groupe 26"/>
          <p:cNvGrpSpPr>
            <a:grpSpLocks/>
          </p:cNvGrpSpPr>
          <p:nvPr/>
        </p:nvGrpSpPr>
        <p:grpSpPr bwMode="auto">
          <a:xfrm>
            <a:off x="6832600" y="355600"/>
            <a:ext cx="2152650" cy="768350"/>
            <a:chOff x="1785514" y="78334"/>
            <a:chExt cx="2769514" cy="1118418"/>
          </a:xfrm>
        </p:grpSpPr>
        <p:pic>
          <p:nvPicPr>
            <p:cNvPr id="32796" name="Imag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514" y="78334"/>
              <a:ext cx="1223270" cy="111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7" name="Rectangle 28"/>
            <p:cNvSpPr>
              <a:spLocks noChangeArrowheads="1"/>
            </p:cNvSpPr>
            <p:nvPr/>
          </p:nvSpPr>
          <p:spPr bwMode="auto">
            <a:xfrm>
              <a:off x="2888367" y="375933"/>
              <a:ext cx="16666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400" b="1" i="0">
                  <a:solidFill>
                    <a:schemeClr val="bg2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Résultats </a:t>
              </a:r>
            </a:p>
            <a:p>
              <a:pPr algn="ctr"/>
              <a:r>
                <a:rPr lang="fr-FR" altLang="fr-FR" sz="1400" b="1" i="0">
                  <a:solidFill>
                    <a:schemeClr val="bg2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par SMS</a:t>
              </a:r>
              <a:endParaRPr lang="fr-FR" altLang="fr-FR" sz="14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30" name="Groupe 29"/>
          <p:cNvGrpSpPr>
            <a:grpSpLocks/>
          </p:cNvGrpSpPr>
          <p:nvPr/>
        </p:nvGrpSpPr>
        <p:grpSpPr bwMode="auto">
          <a:xfrm>
            <a:off x="4592638" y="1878013"/>
            <a:ext cx="2820987" cy="830262"/>
            <a:chOff x="1785514" y="78334"/>
            <a:chExt cx="2820292" cy="830386"/>
          </a:xfrm>
        </p:grpSpPr>
        <p:pic>
          <p:nvPicPr>
            <p:cNvPr id="32794" name="Imag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514" y="78334"/>
              <a:ext cx="829476" cy="758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5" name="Rectangle 31"/>
            <p:cNvSpPr>
              <a:spLocks noChangeArrowheads="1"/>
            </p:cNvSpPr>
            <p:nvPr/>
          </p:nvSpPr>
          <p:spPr bwMode="auto">
            <a:xfrm>
              <a:off x="2577602" y="170056"/>
              <a:ext cx="202820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400" b="1" i="0">
                  <a:solidFill>
                    <a:schemeClr val="bg2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Base de données résultante</a:t>
              </a:r>
            </a:p>
            <a:p>
              <a:pPr algn="ctr"/>
              <a:endParaRPr lang="fr-FR" altLang="fr-FR" sz="1400" b="1" i="0">
                <a:solidFill>
                  <a:schemeClr val="bg2"/>
                </a:solidFill>
              </a:endParaRPr>
            </a:p>
          </p:txBody>
        </p:sp>
      </p:grp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7040563" y="3067050"/>
            <a:ext cx="1657350" cy="585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i="0">
                <a:solidFill>
                  <a:schemeClr val="bg1"/>
                </a:solidFill>
              </a:rPr>
              <a:t>Croisement POSITIF</a:t>
            </a:r>
          </a:p>
        </p:txBody>
      </p: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1436688" y="3044825"/>
            <a:ext cx="1655762" cy="585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i="0">
                <a:solidFill>
                  <a:schemeClr val="bg1"/>
                </a:solidFill>
              </a:rPr>
              <a:t>Croisement NEGATIF</a:t>
            </a:r>
          </a:p>
        </p:txBody>
      </p:sp>
      <p:grpSp>
        <p:nvGrpSpPr>
          <p:cNvPr id="45061" name="Groupe 45060"/>
          <p:cNvGrpSpPr>
            <a:grpSpLocks/>
          </p:cNvGrpSpPr>
          <p:nvPr/>
        </p:nvGrpSpPr>
        <p:grpSpPr bwMode="auto">
          <a:xfrm>
            <a:off x="7397750" y="3652838"/>
            <a:ext cx="2152650" cy="1462087"/>
            <a:chOff x="7398262" y="3652599"/>
            <a:chExt cx="2152452" cy="1461909"/>
          </a:xfrm>
        </p:grpSpPr>
        <p:grpSp>
          <p:nvGrpSpPr>
            <p:cNvPr id="32790" name="Groupe 34"/>
            <p:cNvGrpSpPr>
              <a:grpSpLocks/>
            </p:cNvGrpSpPr>
            <p:nvPr/>
          </p:nvGrpSpPr>
          <p:grpSpPr bwMode="auto">
            <a:xfrm>
              <a:off x="7398262" y="4171290"/>
              <a:ext cx="2152452" cy="943218"/>
              <a:chOff x="1785514" y="78334"/>
              <a:chExt cx="2769514" cy="1372257"/>
            </a:xfrm>
          </p:grpSpPr>
          <p:pic>
            <p:nvPicPr>
              <p:cNvPr id="32792" name="Image 3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5514" y="78334"/>
                <a:ext cx="1223270" cy="1118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93" name="Rectangle 36"/>
              <p:cNvSpPr>
                <a:spLocks noChangeArrowheads="1"/>
              </p:cNvSpPr>
              <p:nvPr/>
            </p:nvSpPr>
            <p:spPr bwMode="auto">
              <a:xfrm>
                <a:off x="2888367" y="375933"/>
                <a:ext cx="1666661" cy="107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sz="1400" b="1" i="0">
                    <a:solidFill>
                      <a:schemeClr val="bg2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MAJ</a:t>
                </a:r>
              </a:p>
              <a:p>
                <a:pPr algn="ctr"/>
                <a:r>
                  <a:rPr lang="fr-FR" altLang="fr-FR" sz="1400" b="1" i="0">
                    <a:solidFill>
                      <a:schemeClr val="bg2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BD Résultats</a:t>
                </a:r>
                <a:endParaRPr lang="fr-FR" altLang="fr-FR" sz="1400" b="1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32791" name="Connecteur droit avec flèche 19"/>
            <p:cNvCxnSpPr>
              <a:cxnSpLocks noChangeShapeType="1"/>
              <a:stCxn id="10" idx="2"/>
              <a:endCxn id="32792" idx="0"/>
            </p:cNvCxnSpPr>
            <p:nvPr/>
          </p:nvCxnSpPr>
          <p:spPr bwMode="auto">
            <a:xfrm>
              <a:off x="7869324" y="3652599"/>
              <a:ext cx="4298" cy="518691"/>
            </a:xfrm>
            <a:prstGeom prst="straightConnector1">
              <a:avLst/>
            </a:prstGeom>
            <a:noFill/>
            <a:ln w="76200" algn="ctr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0" name="Groupe 45059"/>
          <p:cNvGrpSpPr>
            <a:grpSpLocks/>
          </p:cNvGrpSpPr>
          <p:nvPr/>
        </p:nvGrpSpPr>
        <p:grpSpPr bwMode="auto">
          <a:xfrm>
            <a:off x="7265988" y="4940300"/>
            <a:ext cx="2441575" cy="1585913"/>
            <a:chOff x="7266405" y="4940032"/>
            <a:chExt cx="2441710" cy="1585654"/>
          </a:xfrm>
        </p:grpSpPr>
        <p:grpSp>
          <p:nvGrpSpPr>
            <p:cNvPr id="32786" name="Groupe 45058"/>
            <p:cNvGrpSpPr>
              <a:grpSpLocks/>
            </p:cNvGrpSpPr>
            <p:nvPr/>
          </p:nvGrpSpPr>
          <p:grpSpPr bwMode="auto">
            <a:xfrm>
              <a:off x="7266405" y="5539465"/>
              <a:ext cx="2441710" cy="986221"/>
              <a:chOff x="7266405" y="5539465"/>
              <a:chExt cx="2441710" cy="986221"/>
            </a:xfrm>
          </p:grpSpPr>
          <p:pic>
            <p:nvPicPr>
              <p:cNvPr id="32788" name="Image 4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48" t="41852" r="61520" b="28519"/>
              <a:stretch>
                <a:fillRect/>
              </a:stretch>
            </p:blipFill>
            <p:spPr bwMode="auto">
              <a:xfrm>
                <a:off x="7266405" y="5539465"/>
                <a:ext cx="1205838" cy="98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9" name="Rectangle 38"/>
              <p:cNvSpPr>
                <a:spLocks noChangeArrowheads="1"/>
              </p:cNvSpPr>
              <p:nvPr/>
            </p:nvSpPr>
            <p:spPr bwMode="auto">
              <a:xfrm>
                <a:off x="8412795" y="5825869"/>
                <a:ext cx="129532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sz="1400" b="1" i="0">
                    <a:solidFill>
                      <a:schemeClr val="bg2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Edition</a:t>
                </a:r>
              </a:p>
              <a:p>
                <a:pPr algn="ctr"/>
                <a:r>
                  <a:rPr lang="fr-FR" altLang="fr-FR" sz="1400" b="1" i="0">
                    <a:solidFill>
                      <a:schemeClr val="bg2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Résultats</a:t>
                </a:r>
                <a:endParaRPr lang="fr-FR" altLang="fr-FR" sz="1400" b="1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32787" name="Connecteur droit avec flèche 21"/>
            <p:cNvCxnSpPr>
              <a:cxnSpLocks noChangeShapeType="1"/>
              <a:stCxn id="32792" idx="2"/>
              <a:endCxn id="32788" idx="0"/>
            </p:cNvCxnSpPr>
            <p:nvPr/>
          </p:nvCxnSpPr>
          <p:spPr bwMode="auto">
            <a:xfrm flipH="1">
              <a:off x="7869324" y="4940032"/>
              <a:ext cx="4298" cy="599433"/>
            </a:xfrm>
            <a:prstGeom prst="straightConnector1">
              <a:avLst/>
            </a:prstGeom>
            <a:noFill/>
            <a:ln w="76200" algn="ctr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7" name="Groupe 45066"/>
          <p:cNvGrpSpPr>
            <a:grpSpLocks/>
          </p:cNvGrpSpPr>
          <p:nvPr/>
        </p:nvGrpSpPr>
        <p:grpSpPr bwMode="auto">
          <a:xfrm>
            <a:off x="200025" y="3630613"/>
            <a:ext cx="4105275" cy="2751137"/>
            <a:chOff x="199700" y="3630065"/>
            <a:chExt cx="4105722" cy="2751084"/>
          </a:xfrm>
        </p:grpSpPr>
        <p:pic>
          <p:nvPicPr>
            <p:cNvPr id="32783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564" y="4323568"/>
              <a:ext cx="2305050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4" name="Rectangle 40"/>
            <p:cNvSpPr>
              <a:spLocks noChangeArrowheads="1"/>
            </p:cNvSpPr>
            <p:nvPr/>
          </p:nvSpPr>
          <p:spPr bwMode="auto">
            <a:xfrm>
              <a:off x="199700" y="5426915"/>
              <a:ext cx="4105722" cy="95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400" b="1" i="0">
                  <a:solidFill>
                    <a:schemeClr val="bg2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Correction manuelle</a:t>
              </a:r>
            </a:p>
            <a:p>
              <a:pPr algn="ctr"/>
              <a:r>
                <a:rPr lang="fr-FR" altLang="fr-FR" sz="1400" b="1" i="0">
                  <a:solidFill>
                    <a:schemeClr val="bg2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des données numériques collectées sous la supervision de la CENI</a:t>
              </a:r>
            </a:p>
            <a:p>
              <a:pPr algn="ctr"/>
              <a:r>
                <a:rPr lang="fr-FR" altLang="fr-FR" sz="1400" b="1" i="0">
                  <a:solidFill>
                    <a:schemeClr val="bg2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(à partir des PV scannés/originaux)</a:t>
              </a:r>
              <a:endParaRPr lang="fr-FR" altLang="fr-FR" sz="1400" b="1">
                <a:solidFill>
                  <a:schemeClr val="bg2"/>
                </a:solidFill>
              </a:endParaRPr>
            </a:p>
          </p:txBody>
        </p:sp>
        <p:cxnSp>
          <p:nvCxnSpPr>
            <p:cNvPr id="32785" name="Connecteur droit avec flèche 24"/>
            <p:cNvCxnSpPr>
              <a:cxnSpLocks noChangeShapeType="1"/>
              <a:stCxn id="34" idx="2"/>
              <a:endCxn id="32783" idx="0"/>
            </p:cNvCxnSpPr>
            <p:nvPr/>
          </p:nvCxnSpPr>
          <p:spPr bwMode="auto">
            <a:xfrm>
              <a:off x="2265136" y="3630065"/>
              <a:ext cx="8953" cy="693503"/>
            </a:xfrm>
            <a:prstGeom prst="straightConnector1">
              <a:avLst/>
            </a:prstGeom>
            <a:noFill/>
            <a:ln w="76200" algn="ctr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5058" name="Connecteur droit avec flèche 45057"/>
          <p:cNvCxnSpPr>
            <a:cxnSpLocks noChangeShapeType="1"/>
            <a:stCxn id="32783" idx="3"/>
          </p:cNvCxnSpPr>
          <p:nvPr/>
        </p:nvCxnSpPr>
        <p:spPr bwMode="auto">
          <a:xfrm flipV="1">
            <a:off x="3425825" y="4719638"/>
            <a:ext cx="3987800" cy="0"/>
          </a:xfrm>
          <a:prstGeom prst="straightConnector1">
            <a:avLst/>
          </a:prstGeom>
          <a:noFill/>
          <a:ln w="76200" algn="ctr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ChangeArrowheads="1"/>
          </p:cNvSpPr>
          <p:nvPr/>
        </p:nvSpPr>
        <p:spPr bwMode="auto">
          <a:xfrm>
            <a:off x="4500563" y="28051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34819" name="Rectangle 22"/>
          <p:cNvSpPr>
            <a:spLocks noChangeArrowheads="1"/>
          </p:cNvSpPr>
          <p:nvPr/>
        </p:nvSpPr>
        <p:spPr bwMode="auto">
          <a:xfrm>
            <a:off x="4129088" y="260508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0" y="-26988"/>
            <a:ext cx="9906000" cy="1323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ctr">
              <a:defRPr sz="2400" b="1" i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fr-FR" sz="3200" dirty="0" smtClean="0">
                <a:solidFill>
                  <a:schemeClr val="accent1"/>
                </a:solidFill>
              </a:rPr>
              <a:t>MODE MANUEL </a:t>
            </a:r>
            <a:r>
              <a:rPr lang="fr-FR" sz="3200" dirty="0">
                <a:solidFill>
                  <a:schemeClr val="accent1"/>
                </a:solidFill>
              </a:rPr>
              <a:t>ASSISTE</a:t>
            </a:r>
            <a:r>
              <a:rPr lang="fr-FR" sz="3200" dirty="0"/>
              <a:t> </a:t>
            </a:r>
            <a:endParaRPr lang="fr-FR" sz="3200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fr-FR" altLang="fr-FR" dirty="0">
              <a:solidFill>
                <a:schemeClr val="accent1"/>
              </a:solidFill>
            </a:endParaRPr>
          </a:p>
        </p:txBody>
      </p:sp>
      <p:sp>
        <p:nvSpPr>
          <p:cNvPr id="34821" name="Text Box 38"/>
          <p:cNvSpPr txBox="1">
            <a:spLocks noChangeArrowheads="1"/>
          </p:cNvSpPr>
          <p:nvPr/>
        </p:nvSpPr>
        <p:spPr bwMode="auto">
          <a:xfrm>
            <a:off x="0" y="1012825"/>
            <a:ext cx="9906000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tabLst>
                <a:tab pos="3314700" algn="l"/>
              </a:tabLst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tabLst>
                <a:tab pos="3314700" algn="l"/>
              </a:tabLst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i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Mode opératoire</a:t>
            </a:r>
          </a:p>
        </p:txBody>
      </p:sp>
      <p:sp>
        <p:nvSpPr>
          <p:cNvPr id="34822" name="Text Box 38"/>
          <p:cNvSpPr txBox="1">
            <a:spLocks noChangeArrowheads="1"/>
          </p:cNvSpPr>
          <p:nvPr/>
        </p:nvSpPr>
        <p:spPr bwMode="auto">
          <a:xfrm>
            <a:off x="704850" y="2276475"/>
            <a:ext cx="90011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tabLst>
                <a:tab pos="3314700" algn="l"/>
              </a:tabLst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tabLst>
                <a:tab pos="3314700" algn="l"/>
              </a:tabLst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fr-FR" altLang="fr-FR" sz="400" i="0">
              <a:solidFill>
                <a:schemeClr val="bg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fr-FR" altLang="fr-FR" sz="2400" i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Scanner</a:t>
            </a:r>
            <a:r>
              <a:rPr lang="fr-FR" altLang="fr-FR" sz="2400" i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au niveau des CLTD (CELI),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fr-FR" altLang="fr-FR" sz="2400" i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avec saisie au CNTD (CENI)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fr-FR" altLang="fr-FR" sz="1000" i="0">
              <a:solidFill>
                <a:schemeClr val="bg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fr-FR" altLang="fr-FR" sz="3000" i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+</a:t>
            </a:r>
            <a:r>
              <a:rPr lang="fr-FR" altLang="fr-FR" sz="2400" i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fr-FR" altLang="fr-FR" sz="1000" i="0">
              <a:solidFill>
                <a:schemeClr val="bg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fr-FR" altLang="fr-FR" sz="400" i="0">
              <a:solidFill>
                <a:schemeClr val="bg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i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Stylo</a:t>
            </a:r>
            <a:r>
              <a:rPr lang="fr-FR" altLang="fr-FR" sz="2400" i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au niveau des CLTD (CELI),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i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avec dématérialisation des fiches de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i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centralisation des résultats des CELI et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i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ICR des totaux au CNTD</a:t>
            </a:r>
            <a:r>
              <a:rPr lang="fr-FR" altLang="fr-FR" sz="2400" i="0">
                <a:solidFill>
                  <a:srgbClr val="0033CC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 i="0">
                <a:solidFill>
                  <a:schemeClr val="bg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(CENI)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ChangeArrowheads="1"/>
          </p:cNvSpPr>
          <p:nvPr/>
        </p:nvSpPr>
        <p:spPr bwMode="auto">
          <a:xfrm>
            <a:off x="4500563" y="28051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36867" name="Rectangle 22"/>
          <p:cNvSpPr>
            <a:spLocks noChangeArrowheads="1"/>
          </p:cNvSpPr>
          <p:nvPr/>
        </p:nvSpPr>
        <p:spPr bwMode="auto">
          <a:xfrm>
            <a:off x="6176963" y="263683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grpSp>
        <p:nvGrpSpPr>
          <p:cNvPr id="2" name="Groupe 26"/>
          <p:cNvGrpSpPr>
            <a:grpSpLocks/>
          </p:cNvGrpSpPr>
          <p:nvPr/>
        </p:nvGrpSpPr>
        <p:grpSpPr bwMode="auto">
          <a:xfrm>
            <a:off x="747713" y="2205038"/>
            <a:ext cx="3041650" cy="792162"/>
            <a:chOff x="1208583" y="764704"/>
            <a:chExt cx="3042599" cy="792517"/>
          </a:xfrm>
        </p:grpSpPr>
        <p:sp>
          <p:nvSpPr>
            <p:cNvPr id="36883" name="ZoneTexte 9"/>
            <p:cNvSpPr txBox="1">
              <a:spLocks noChangeArrowheads="1"/>
            </p:cNvSpPr>
            <p:nvPr/>
          </p:nvSpPr>
          <p:spPr bwMode="auto">
            <a:xfrm>
              <a:off x="2090941" y="851556"/>
              <a:ext cx="2160241" cy="646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i="0">
                  <a:latin typeface="Trebuchet MS" panose="020B0603020202020204" pitchFamily="34" charset="0"/>
                </a:rPr>
                <a:t>Mise sous scellé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i="0">
                  <a:latin typeface="Trebuchet MS" panose="020B0603020202020204" pitchFamily="34" charset="0"/>
                </a:rPr>
                <a:t>des PV et URNE</a:t>
              </a:r>
            </a:p>
          </p:txBody>
        </p:sp>
        <p:pic>
          <p:nvPicPr>
            <p:cNvPr id="368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583" y="764704"/>
              <a:ext cx="1038471" cy="792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69" name="Groupe 3"/>
          <p:cNvGrpSpPr>
            <a:grpSpLocks/>
          </p:cNvGrpSpPr>
          <p:nvPr/>
        </p:nvGrpSpPr>
        <p:grpSpPr bwMode="auto">
          <a:xfrm>
            <a:off x="727075" y="792163"/>
            <a:ext cx="1939925" cy="1179512"/>
            <a:chOff x="5317077" y="843967"/>
            <a:chExt cx="1940179" cy="1180341"/>
          </a:xfrm>
        </p:grpSpPr>
        <p:sp>
          <p:nvSpPr>
            <p:cNvPr id="36881" name="ZoneTexte 45"/>
            <p:cNvSpPr txBox="1">
              <a:spLocks noChangeArrowheads="1"/>
            </p:cNvSpPr>
            <p:nvPr/>
          </p:nvSpPr>
          <p:spPr bwMode="auto">
            <a:xfrm>
              <a:off x="5317077" y="1193311"/>
              <a:ext cx="1940179" cy="83099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1"/>
                  </a:solidFill>
                  <a:latin typeface="Arial" panose="020B0604020202020204" pitchFamily="34" charset="0"/>
                </a:rPr>
                <a:t>Président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1"/>
                  </a:solidFill>
                  <a:latin typeface="Arial" panose="020B0604020202020204" pitchFamily="34" charset="0"/>
                </a:rPr>
                <a:t>&amp;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1"/>
                  </a:solidFill>
                  <a:latin typeface="Arial" panose="020B0604020202020204" pitchFamily="34" charset="0"/>
                </a:rPr>
                <a:t>Rapporteur</a:t>
              </a:r>
            </a:p>
          </p:txBody>
        </p:sp>
        <p:sp>
          <p:nvSpPr>
            <p:cNvPr id="36882" name="ZoneTexte 45"/>
            <p:cNvSpPr txBox="1">
              <a:spLocks noChangeArrowheads="1"/>
            </p:cNvSpPr>
            <p:nvPr/>
          </p:nvSpPr>
          <p:spPr bwMode="auto">
            <a:xfrm>
              <a:off x="5317077" y="843967"/>
              <a:ext cx="1940179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1"/>
                  </a:solidFill>
                  <a:latin typeface="Arial" panose="020B0604020202020204" pitchFamily="34" charset="0"/>
                </a:rPr>
                <a:t>BV (CRV)</a:t>
              </a:r>
            </a:p>
          </p:txBody>
        </p:sp>
      </p:grpSp>
      <p:grpSp>
        <p:nvGrpSpPr>
          <p:cNvPr id="36870" name="Groupe 53"/>
          <p:cNvGrpSpPr>
            <a:grpSpLocks/>
          </p:cNvGrpSpPr>
          <p:nvPr/>
        </p:nvGrpSpPr>
        <p:grpSpPr bwMode="auto">
          <a:xfrm>
            <a:off x="7329488" y="2124075"/>
            <a:ext cx="1939925" cy="933450"/>
            <a:chOff x="5317077" y="843967"/>
            <a:chExt cx="1940179" cy="934119"/>
          </a:xfrm>
        </p:grpSpPr>
        <p:sp>
          <p:nvSpPr>
            <p:cNvPr id="36879" name="ZoneTexte 45"/>
            <p:cNvSpPr txBox="1">
              <a:spLocks noChangeArrowheads="1"/>
            </p:cNvSpPr>
            <p:nvPr/>
          </p:nvSpPr>
          <p:spPr bwMode="auto">
            <a:xfrm>
              <a:off x="5317077" y="1193311"/>
              <a:ext cx="1940179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1"/>
                  </a:solidFill>
                  <a:latin typeface="Arial" panose="020B0604020202020204" pitchFamily="34" charset="0"/>
                </a:rPr>
                <a:t>Président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1"/>
                  </a:solidFill>
                  <a:latin typeface="Arial" panose="020B0604020202020204" pitchFamily="34" charset="0"/>
                </a:rPr>
                <a:t>CELI</a:t>
              </a:r>
            </a:p>
          </p:txBody>
        </p:sp>
        <p:sp>
          <p:nvSpPr>
            <p:cNvPr id="36880" name="ZoneTexte 45"/>
            <p:cNvSpPr txBox="1">
              <a:spLocks noChangeArrowheads="1"/>
            </p:cNvSpPr>
            <p:nvPr/>
          </p:nvSpPr>
          <p:spPr bwMode="auto">
            <a:xfrm>
              <a:off x="5317077" y="843967"/>
              <a:ext cx="1940179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1"/>
                  </a:solidFill>
                  <a:latin typeface="Arial" panose="020B0604020202020204" pitchFamily="34" charset="0"/>
                </a:rPr>
                <a:t>CLTD (CELI)</a:t>
              </a:r>
            </a:p>
          </p:txBody>
        </p:sp>
      </p:grpSp>
      <p:grpSp>
        <p:nvGrpSpPr>
          <p:cNvPr id="36871" name="Groupe 53"/>
          <p:cNvGrpSpPr>
            <a:grpSpLocks/>
          </p:cNvGrpSpPr>
          <p:nvPr/>
        </p:nvGrpSpPr>
        <p:grpSpPr bwMode="auto">
          <a:xfrm>
            <a:off x="7339013" y="5303838"/>
            <a:ext cx="1939925" cy="933450"/>
            <a:chOff x="5317077" y="843967"/>
            <a:chExt cx="1940179" cy="934119"/>
          </a:xfrm>
        </p:grpSpPr>
        <p:sp>
          <p:nvSpPr>
            <p:cNvPr id="36877" name="ZoneTexte 45"/>
            <p:cNvSpPr txBox="1">
              <a:spLocks noChangeArrowheads="1"/>
            </p:cNvSpPr>
            <p:nvPr/>
          </p:nvSpPr>
          <p:spPr bwMode="auto">
            <a:xfrm>
              <a:off x="5317077" y="1193311"/>
              <a:ext cx="1940179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1"/>
                  </a:solidFill>
                  <a:latin typeface="Arial" panose="020B0604020202020204" pitchFamily="34" charset="0"/>
                </a:rPr>
                <a:t>Bureau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1"/>
                  </a:solidFill>
                  <a:latin typeface="Arial" panose="020B0604020202020204" pitchFamily="34" charset="0"/>
                </a:rPr>
                <a:t>CENI</a:t>
              </a:r>
            </a:p>
          </p:txBody>
        </p:sp>
        <p:sp>
          <p:nvSpPr>
            <p:cNvPr id="36878" name="ZoneTexte 45"/>
            <p:cNvSpPr txBox="1">
              <a:spLocks noChangeArrowheads="1"/>
            </p:cNvSpPr>
            <p:nvPr/>
          </p:nvSpPr>
          <p:spPr bwMode="auto">
            <a:xfrm>
              <a:off x="5317077" y="843967"/>
              <a:ext cx="1940179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1"/>
                  </a:solidFill>
                  <a:latin typeface="Arial" panose="020B0604020202020204" pitchFamily="34" charset="0"/>
                </a:rPr>
                <a:t>CNTD (CENI)</a:t>
              </a:r>
            </a:p>
          </p:txBody>
        </p:sp>
      </p:grp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415925" y="3444875"/>
            <a:ext cx="3078163" cy="1536700"/>
            <a:chOff x="415925" y="3444875"/>
            <a:chExt cx="3078163" cy="1536700"/>
          </a:xfrm>
        </p:grpSpPr>
        <p:grpSp>
          <p:nvGrpSpPr>
            <p:cNvPr id="36873" name="Groupe 3"/>
            <p:cNvGrpSpPr>
              <a:grpSpLocks/>
            </p:cNvGrpSpPr>
            <p:nvPr/>
          </p:nvGrpSpPr>
          <p:grpSpPr bwMode="auto">
            <a:xfrm>
              <a:off x="415925" y="3444875"/>
              <a:ext cx="3078163" cy="1536700"/>
              <a:chOff x="416496" y="3444875"/>
              <a:chExt cx="3078088" cy="1536773"/>
            </a:xfrm>
          </p:grpSpPr>
          <p:pic>
            <p:nvPicPr>
              <p:cNvPr id="36875" name="Imag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" y="3444875"/>
                <a:ext cx="2247900" cy="1019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76" name="ZoneTexte 2"/>
              <p:cNvSpPr txBox="1">
                <a:spLocks noChangeArrowheads="1"/>
              </p:cNvSpPr>
              <p:nvPr/>
            </p:nvSpPr>
            <p:spPr bwMode="auto">
              <a:xfrm>
                <a:off x="416496" y="4273762"/>
                <a:ext cx="307808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/>
                  <a:t>Acheminement</a:t>
                </a:r>
              </a:p>
              <a:p>
                <a:pPr algn="ctr"/>
                <a:r>
                  <a:rPr lang="fr-FR" altLang="fr-FR"/>
                  <a:t>Sécurisé</a:t>
                </a:r>
              </a:p>
            </p:txBody>
          </p:sp>
        </p:grpSp>
        <p:sp>
          <p:nvSpPr>
            <p:cNvPr id="3" name="ZoneTexte 2"/>
            <p:cNvSpPr txBox="1"/>
            <p:nvPr/>
          </p:nvSpPr>
          <p:spPr>
            <a:xfrm>
              <a:off x="1665288" y="3754438"/>
              <a:ext cx="936625" cy="369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800" b="1" i="0" dirty="0">
                  <a:solidFill>
                    <a:srgbClr val="FF0000"/>
                  </a:solidFill>
                </a:rPr>
                <a:t>FOSEP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-1.85185E-6 L 0.6298 -0.019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0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 bwMode="auto">
          <a:xfrm>
            <a:off x="-15875" y="3540125"/>
            <a:ext cx="9906000" cy="3486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-15875" y="14288"/>
            <a:ext cx="9906000" cy="3486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38916" name="Rectangle 22"/>
          <p:cNvSpPr>
            <a:spLocks noChangeArrowheads="1"/>
          </p:cNvSpPr>
          <p:nvPr/>
        </p:nvSpPr>
        <p:spPr bwMode="auto">
          <a:xfrm>
            <a:off x="4129088" y="260508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pic>
        <p:nvPicPr>
          <p:cNvPr id="655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003300"/>
            <a:ext cx="63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ZoneTexte 43"/>
          <p:cNvSpPr txBox="1">
            <a:spLocks noChangeArrowheads="1"/>
          </p:cNvSpPr>
          <p:nvPr/>
        </p:nvSpPr>
        <p:spPr bwMode="auto">
          <a:xfrm>
            <a:off x="-15875" y="4763"/>
            <a:ext cx="1843088" cy="400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i="0">
                <a:solidFill>
                  <a:schemeClr val="bg1"/>
                </a:solidFill>
                <a:latin typeface="Arial" panose="020B0604020202020204" pitchFamily="34" charset="0"/>
              </a:rPr>
              <a:t>CLTD (CENI)</a:t>
            </a:r>
          </a:p>
        </p:txBody>
      </p:sp>
      <p:grpSp>
        <p:nvGrpSpPr>
          <p:cNvPr id="5" name="Groupe 43"/>
          <p:cNvGrpSpPr>
            <a:grpSpLocks/>
          </p:cNvGrpSpPr>
          <p:nvPr/>
        </p:nvGrpSpPr>
        <p:grpSpPr bwMode="auto">
          <a:xfrm>
            <a:off x="247650" y="444500"/>
            <a:ext cx="1947863" cy="3055938"/>
            <a:chOff x="4026779" y="623836"/>
            <a:chExt cx="1383781" cy="3056997"/>
          </a:xfrm>
        </p:grpSpPr>
        <p:sp>
          <p:nvSpPr>
            <p:cNvPr id="38965" name="ZoneTexte 23"/>
            <p:cNvSpPr txBox="1">
              <a:spLocks noChangeArrowheads="1"/>
            </p:cNvSpPr>
            <p:nvPr/>
          </p:nvSpPr>
          <p:spPr bwMode="auto">
            <a:xfrm>
              <a:off x="4029281" y="623836"/>
              <a:ext cx="138127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0" i="0">
                  <a:latin typeface="Trebuchet MS" panose="020B0603020202020204" pitchFamily="34" charset="0"/>
                </a:rPr>
                <a:t>Remise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0" i="0">
                  <a:latin typeface="Trebuchet MS" panose="020B0603020202020204" pitchFamily="34" charset="0"/>
                </a:rPr>
                <a:t>PV + URNE</a:t>
              </a:r>
            </a:p>
          </p:txBody>
        </p:sp>
        <p:sp>
          <p:nvSpPr>
            <p:cNvPr id="42" name="Virage 41"/>
            <p:cNvSpPr/>
            <p:nvPr/>
          </p:nvSpPr>
          <p:spPr bwMode="auto">
            <a:xfrm>
              <a:off x="4052718" y="1160597"/>
              <a:ext cx="899965" cy="2520236"/>
            </a:xfrm>
            <a:prstGeom prst="ben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fr-FR">
                <a:cs typeface="Arial" charset="0"/>
              </a:endParaRPr>
            </a:p>
          </p:txBody>
        </p:sp>
        <p:pic>
          <p:nvPicPr>
            <p:cNvPr id="3896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779" y="2420888"/>
              <a:ext cx="566181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187325" y="3933825"/>
            <a:ext cx="2398713" cy="2159000"/>
            <a:chOff x="187325" y="3933825"/>
            <a:chExt cx="2398713" cy="2159000"/>
          </a:xfrm>
        </p:grpSpPr>
        <p:pic>
          <p:nvPicPr>
            <p:cNvPr id="3896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213" y="5300663"/>
              <a:ext cx="75882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61" name="Groupe 42"/>
            <p:cNvGrpSpPr>
              <a:grpSpLocks/>
            </p:cNvGrpSpPr>
            <p:nvPr/>
          </p:nvGrpSpPr>
          <p:grpSpPr bwMode="auto">
            <a:xfrm>
              <a:off x="187325" y="3933825"/>
              <a:ext cx="1584325" cy="2159000"/>
              <a:chOff x="4016896" y="4509121"/>
              <a:chExt cx="1296231" cy="2160000"/>
            </a:xfrm>
          </p:grpSpPr>
          <p:sp>
            <p:nvSpPr>
              <p:cNvPr id="33" name="Virage 32"/>
              <p:cNvSpPr/>
              <p:nvPr/>
            </p:nvSpPr>
            <p:spPr bwMode="auto">
              <a:xfrm rot="21600000" flipV="1">
                <a:off x="4053263" y="4509121"/>
                <a:ext cx="1259864" cy="2160000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4528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158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fr-FR">
                  <a:cs typeface="Arial" charset="0"/>
                </a:endParaRPr>
              </a:p>
            </p:txBody>
          </p:sp>
          <p:pic>
            <p:nvPicPr>
              <p:cNvPr id="38964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6896" y="5229199"/>
                <a:ext cx="707492" cy="719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962" name="ZoneTexte 23"/>
            <p:cNvSpPr txBox="1">
              <a:spLocks noChangeArrowheads="1"/>
            </p:cNvSpPr>
            <p:nvPr/>
          </p:nvSpPr>
          <p:spPr bwMode="auto">
            <a:xfrm>
              <a:off x="803275" y="4984750"/>
              <a:ext cx="17287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b="0" i="0">
                  <a:latin typeface="Trebuchet MS" panose="020B0603020202020204" pitchFamily="34" charset="0"/>
                </a:rPr>
                <a:t>Remise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b="0" i="0">
                  <a:latin typeface="Trebuchet MS" panose="020B0603020202020204" pitchFamily="34" charset="0"/>
                </a:rPr>
                <a:t>PV</a:t>
              </a:r>
            </a:p>
          </p:txBody>
        </p:sp>
      </p:grpSp>
      <p:sp>
        <p:nvSpPr>
          <p:cNvPr id="38921" name="ZoneTexte 43"/>
          <p:cNvSpPr txBox="1">
            <a:spLocks noChangeArrowheads="1"/>
          </p:cNvSpPr>
          <p:nvPr/>
        </p:nvSpPr>
        <p:spPr bwMode="auto">
          <a:xfrm>
            <a:off x="0" y="6484938"/>
            <a:ext cx="1827213" cy="400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i="0">
                <a:solidFill>
                  <a:schemeClr val="bg1"/>
                </a:solidFill>
                <a:latin typeface="Arial" panose="020B0604020202020204" pitchFamily="34" charset="0"/>
              </a:rPr>
              <a:t>CNTD (CENI)</a:t>
            </a:r>
          </a:p>
        </p:txBody>
      </p: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2792413" y="250825"/>
            <a:ext cx="3889375" cy="1449388"/>
            <a:chOff x="2648744" y="209092"/>
            <a:chExt cx="3888095" cy="1449205"/>
          </a:xfrm>
        </p:grpSpPr>
        <p:pic>
          <p:nvPicPr>
            <p:cNvPr id="38957" name="Imag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904" y="836929"/>
              <a:ext cx="940956" cy="82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58" name="ZoneTexte 22"/>
            <p:cNvSpPr txBox="1">
              <a:spLocks noChangeArrowheads="1"/>
            </p:cNvSpPr>
            <p:nvPr/>
          </p:nvSpPr>
          <p:spPr bwMode="auto">
            <a:xfrm>
              <a:off x="2763023" y="209092"/>
              <a:ext cx="3773816" cy="584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600" b="1" i="0">
                  <a:solidFill>
                    <a:schemeClr val="bg2"/>
                  </a:solidFill>
                </a:rPr>
                <a:t>Remplissage &amp; signature </a:t>
              </a:r>
            </a:p>
            <a:p>
              <a:pPr algn="ctr"/>
              <a:r>
                <a:rPr lang="fr-FR" altLang="fr-FR" sz="1600" b="1" i="0">
                  <a:solidFill>
                    <a:schemeClr val="bg2"/>
                  </a:solidFill>
                </a:rPr>
                <a:t>fiches de centralisation des résultats</a:t>
              </a:r>
            </a:p>
          </p:txBody>
        </p:sp>
        <p:sp>
          <p:nvSpPr>
            <p:cNvPr id="38959" name="Flèche droite 9"/>
            <p:cNvSpPr>
              <a:spLocks noChangeArrowheads="1"/>
            </p:cNvSpPr>
            <p:nvPr/>
          </p:nvSpPr>
          <p:spPr bwMode="auto">
            <a:xfrm>
              <a:off x="2648744" y="1154273"/>
              <a:ext cx="756000" cy="28800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</p:grpSp>
      <p:grpSp>
        <p:nvGrpSpPr>
          <p:cNvPr id="61" name="Groupe 7"/>
          <p:cNvGrpSpPr>
            <a:grpSpLocks/>
          </p:cNvGrpSpPr>
          <p:nvPr/>
        </p:nvGrpSpPr>
        <p:grpSpPr bwMode="auto">
          <a:xfrm>
            <a:off x="6321425" y="3659188"/>
            <a:ext cx="3905250" cy="1287462"/>
            <a:chOff x="455613" y="4992688"/>
            <a:chExt cx="3512092" cy="1282700"/>
          </a:xfrm>
        </p:grpSpPr>
        <p:pic>
          <p:nvPicPr>
            <p:cNvPr id="38955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13" y="4992688"/>
              <a:ext cx="2049462" cy="128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56" name="ZoneTexte 120"/>
            <p:cNvSpPr txBox="1">
              <a:spLocks noChangeArrowheads="1"/>
            </p:cNvSpPr>
            <p:nvPr/>
          </p:nvSpPr>
          <p:spPr bwMode="auto">
            <a:xfrm>
              <a:off x="2203884" y="5567047"/>
              <a:ext cx="1763821" cy="58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2"/>
                  </a:solidFill>
                  <a:latin typeface="Arial" panose="020B0604020202020204" pitchFamily="34" charset="0"/>
                </a:rPr>
                <a:t>Plate-forme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2"/>
                  </a:solidFill>
                  <a:latin typeface="Arial" panose="020B0604020202020204" pitchFamily="34" charset="0"/>
                </a:rPr>
                <a:t>Fax / Stylo</a:t>
              </a:r>
            </a:p>
          </p:txBody>
        </p:sp>
      </p:grpSp>
      <p:grpSp>
        <p:nvGrpSpPr>
          <p:cNvPr id="17" name="Groupe 16"/>
          <p:cNvGrpSpPr>
            <a:grpSpLocks/>
          </p:cNvGrpSpPr>
          <p:nvPr/>
        </p:nvGrpSpPr>
        <p:grpSpPr bwMode="auto">
          <a:xfrm>
            <a:off x="5600700" y="46038"/>
            <a:ext cx="3835400" cy="3509962"/>
            <a:chOff x="5601072" y="45847"/>
            <a:chExt cx="3835428" cy="3509487"/>
          </a:xfrm>
        </p:grpSpPr>
        <p:sp>
          <p:nvSpPr>
            <p:cNvPr id="38951" name="Flèche droite 55"/>
            <p:cNvSpPr>
              <a:spLocks noChangeArrowheads="1"/>
            </p:cNvSpPr>
            <p:nvPr/>
          </p:nvSpPr>
          <p:spPr bwMode="auto">
            <a:xfrm>
              <a:off x="5601072" y="1268760"/>
              <a:ext cx="1729063" cy="288000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  <p:pic>
          <p:nvPicPr>
            <p:cNvPr id="38952" name="Image 5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832" y="706914"/>
              <a:ext cx="835560" cy="104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53" name="ZoneTexte 22"/>
            <p:cNvSpPr txBox="1">
              <a:spLocks noChangeArrowheads="1"/>
            </p:cNvSpPr>
            <p:nvPr/>
          </p:nvSpPr>
          <p:spPr bwMode="auto">
            <a:xfrm>
              <a:off x="7541421" y="45847"/>
              <a:ext cx="189507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600" b="1" i="0">
                  <a:solidFill>
                    <a:schemeClr val="bg2"/>
                  </a:solidFill>
                </a:rPr>
                <a:t>Transmission CNTD</a:t>
              </a:r>
            </a:p>
          </p:txBody>
        </p:sp>
        <p:sp>
          <p:nvSpPr>
            <p:cNvPr id="38954" name="Flèche vers le bas 14"/>
            <p:cNvSpPr>
              <a:spLocks noChangeArrowheads="1"/>
            </p:cNvSpPr>
            <p:nvPr/>
          </p:nvSpPr>
          <p:spPr bwMode="auto">
            <a:xfrm>
              <a:off x="7905328" y="2132856"/>
              <a:ext cx="288000" cy="1422478"/>
            </a:xfrm>
            <a:prstGeom prst="downArrow">
              <a:avLst>
                <a:gd name="adj1" fmla="val 50000"/>
                <a:gd name="adj2" fmla="val 50009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</p:grpSp>
      <p:grpSp>
        <p:nvGrpSpPr>
          <p:cNvPr id="20" name="Groupe 19"/>
          <p:cNvGrpSpPr>
            <a:grpSpLocks/>
          </p:cNvGrpSpPr>
          <p:nvPr/>
        </p:nvGrpSpPr>
        <p:grpSpPr bwMode="auto">
          <a:xfrm>
            <a:off x="2505075" y="2060575"/>
            <a:ext cx="2466975" cy="1058863"/>
            <a:chOff x="2504840" y="2060848"/>
            <a:chExt cx="2467929" cy="1058634"/>
          </a:xfrm>
        </p:grpSpPr>
        <p:sp>
          <p:nvSpPr>
            <p:cNvPr id="14" name="Flèche à angle droit 13"/>
            <p:cNvSpPr/>
            <p:nvPr/>
          </p:nvSpPr>
          <p:spPr bwMode="auto">
            <a:xfrm rot="5400000">
              <a:off x="2756709" y="1808979"/>
              <a:ext cx="504716" cy="1008453"/>
            </a:xfrm>
            <a:prstGeom prst="bentUpArrow">
              <a:avLst/>
            </a:prstGeom>
            <a:solidFill>
              <a:srgbClr val="00B050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38949" name="Picture 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864" y="2214490"/>
              <a:ext cx="422027" cy="56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50" name="ZoneTexte 39"/>
            <p:cNvSpPr txBox="1">
              <a:spLocks noChangeArrowheads="1"/>
            </p:cNvSpPr>
            <p:nvPr/>
          </p:nvSpPr>
          <p:spPr bwMode="auto">
            <a:xfrm>
              <a:off x="3440832" y="2780928"/>
              <a:ext cx="15319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2"/>
                  </a:solidFill>
                  <a:latin typeface="Trebuchet MS" panose="020B0603020202020204" pitchFamily="34" charset="0"/>
                </a:rPr>
                <a:t>OPS FAX</a:t>
              </a:r>
            </a:p>
          </p:txBody>
        </p:sp>
      </p:grpSp>
      <p:grpSp>
        <p:nvGrpSpPr>
          <p:cNvPr id="21" name="Groupe 20"/>
          <p:cNvGrpSpPr>
            <a:grpSpLocks/>
          </p:cNvGrpSpPr>
          <p:nvPr/>
        </p:nvGrpSpPr>
        <p:grpSpPr bwMode="auto">
          <a:xfrm>
            <a:off x="4489450" y="2205038"/>
            <a:ext cx="2984500" cy="1368425"/>
            <a:chOff x="4489311" y="2204864"/>
            <a:chExt cx="2983969" cy="1368152"/>
          </a:xfrm>
        </p:grpSpPr>
        <p:grpSp>
          <p:nvGrpSpPr>
            <p:cNvPr id="38943" name="Groupe 17"/>
            <p:cNvGrpSpPr>
              <a:grpSpLocks/>
            </p:cNvGrpSpPr>
            <p:nvPr/>
          </p:nvGrpSpPr>
          <p:grpSpPr bwMode="auto">
            <a:xfrm>
              <a:off x="5293271" y="2204864"/>
              <a:ext cx="1531937" cy="1152128"/>
              <a:chOff x="3962923" y="2170583"/>
              <a:chExt cx="1531937" cy="1152128"/>
            </a:xfrm>
          </p:grpSpPr>
          <p:pic>
            <p:nvPicPr>
              <p:cNvPr id="38946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2932" y="2170583"/>
                <a:ext cx="873856" cy="630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47" name="ZoneTexte 39"/>
              <p:cNvSpPr txBox="1">
                <a:spLocks noChangeArrowheads="1"/>
              </p:cNvSpPr>
              <p:nvPr/>
            </p:nvSpPr>
            <p:spPr bwMode="auto">
              <a:xfrm>
                <a:off x="3962923" y="2984157"/>
                <a:ext cx="153193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10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l"/>
                  <a:defRPr sz="1600" b="1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3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3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u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3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Ø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3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i="0">
                    <a:solidFill>
                      <a:schemeClr val="bg2"/>
                    </a:solidFill>
                    <a:latin typeface="Trebuchet MS" panose="020B0603020202020204" pitchFamily="34" charset="0"/>
                  </a:rPr>
                  <a:t>Scan PV</a:t>
                </a:r>
              </a:p>
            </p:txBody>
          </p:sp>
        </p:grpSp>
        <p:sp>
          <p:nvSpPr>
            <p:cNvPr id="66" name="Flèche à angle droit 65"/>
            <p:cNvSpPr/>
            <p:nvPr/>
          </p:nvSpPr>
          <p:spPr bwMode="auto">
            <a:xfrm rot="10800000" flipH="1">
              <a:off x="6789190" y="2349297"/>
              <a:ext cx="684090" cy="1223719"/>
            </a:xfrm>
            <a:prstGeom prst="bentUpArrow">
              <a:avLst/>
            </a:prstGeom>
            <a:solidFill>
              <a:srgbClr val="00B050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8945" name="Flèche droite 73"/>
            <p:cNvSpPr>
              <a:spLocks noChangeArrowheads="1"/>
            </p:cNvSpPr>
            <p:nvPr/>
          </p:nvSpPr>
          <p:spPr bwMode="auto">
            <a:xfrm>
              <a:off x="4489311" y="2348880"/>
              <a:ext cx="535697" cy="288000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rgbClr val="00B050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</p:grpSp>
      <p:grpSp>
        <p:nvGrpSpPr>
          <p:cNvPr id="23" name="Groupe 22"/>
          <p:cNvGrpSpPr>
            <a:grpSpLocks/>
          </p:cNvGrpSpPr>
          <p:nvPr/>
        </p:nvGrpSpPr>
        <p:grpSpPr bwMode="auto">
          <a:xfrm>
            <a:off x="7689850" y="5062538"/>
            <a:ext cx="2087563" cy="1606550"/>
            <a:chOff x="7689304" y="5183236"/>
            <a:chExt cx="2087566" cy="1607158"/>
          </a:xfrm>
        </p:grpSpPr>
        <p:sp>
          <p:nvSpPr>
            <p:cNvPr id="38940" name="Flèche vers le bas 66"/>
            <p:cNvSpPr>
              <a:spLocks noChangeArrowheads="1"/>
            </p:cNvSpPr>
            <p:nvPr/>
          </p:nvSpPr>
          <p:spPr bwMode="auto">
            <a:xfrm>
              <a:off x="7905328" y="5183236"/>
              <a:ext cx="288000" cy="815070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  <p:sp>
          <p:nvSpPr>
            <p:cNvPr id="38941" name="ZoneTexte 120"/>
            <p:cNvSpPr txBox="1">
              <a:spLocks noChangeArrowheads="1"/>
            </p:cNvSpPr>
            <p:nvPr/>
          </p:nvSpPr>
          <p:spPr bwMode="auto">
            <a:xfrm>
              <a:off x="7815362" y="5301208"/>
              <a:ext cx="1961508" cy="584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2"/>
                  </a:solidFill>
                  <a:latin typeface="Arial" panose="020B0604020202020204" pitchFamily="34" charset="0"/>
                </a:rPr>
                <a:t>ICR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i="0">
                  <a:solidFill>
                    <a:schemeClr val="bg2"/>
                  </a:solidFill>
                  <a:latin typeface="Arial" panose="020B0604020202020204" pitchFamily="34" charset="0"/>
                </a:rPr>
                <a:t>Des Totaux </a:t>
              </a:r>
            </a:p>
          </p:txBody>
        </p:sp>
        <p:pic>
          <p:nvPicPr>
            <p:cNvPr id="38942" name="Image 7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304" y="6185961"/>
              <a:ext cx="747515" cy="604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e 24"/>
          <p:cNvGrpSpPr>
            <a:grpSpLocks/>
          </p:cNvGrpSpPr>
          <p:nvPr/>
        </p:nvGrpSpPr>
        <p:grpSpPr bwMode="auto">
          <a:xfrm>
            <a:off x="2906713" y="3573463"/>
            <a:ext cx="3270250" cy="3095625"/>
            <a:chOff x="2906326" y="3618311"/>
            <a:chExt cx="3270810" cy="3096344"/>
          </a:xfrm>
        </p:grpSpPr>
        <p:grpSp>
          <p:nvGrpSpPr>
            <p:cNvPr id="38934" name="Groupe 21"/>
            <p:cNvGrpSpPr>
              <a:grpSpLocks/>
            </p:cNvGrpSpPr>
            <p:nvPr/>
          </p:nvGrpSpPr>
          <p:grpSpPr bwMode="auto">
            <a:xfrm>
              <a:off x="2906326" y="3618311"/>
              <a:ext cx="3270810" cy="1177328"/>
              <a:chOff x="2906326" y="3618311"/>
              <a:chExt cx="3270810" cy="1177328"/>
            </a:xfrm>
          </p:grpSpPr>
          <p:sp>
            <p:nvSpPr>
              <p:cNvPr id="38937" name="ZoneTexte 39"/>
              <p:cNvSpPr txBox="1">
                <a:spLocks noChangeArrowheads="1"/>
              </p:cNvSpPr>
              <p:nvPr/>
            </p:nvSpPr>
            <p:spPr bwMode="auto">
              <a:xfrm>
                <a:off x="2906326" y="3618311"/>
                <a:ext cx="153193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10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l"/>
                  <a:defRPr sz="1600" b="1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3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3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u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3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Ø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3000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  <a:defRPr sz="1400">
                    <a:solidFill>
                      <a:srgbClr val="000080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i="0">
                    <a:solidFill>
                      <a:schemeClr val="bg2"/>
                    </a:solidFill>
                    <a:latin typeface="Arial" panose="020B0604020202020204" pitchFamily="34" charset="0"/>
                  </a:rPr>
                  <a:t>Saisie PV</a:t>
                </a:r>
              </a:p>
            </p:txBody>
          </p:sp>
          <p:pic>
            <p:nvPicPr>
              <p:cNvPr id="38938" name="Picture 1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4808" y="4005064"/>
                <a:ext cx="2305050" cy="790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39" name="Flèche droite 75"/>
              <p:cNvSpPr>
                <a:spLocks noChangeArrowheads="1"/>
              </p:cNvSpPr>
              <p:nvPr/>
            </p:nvSpPr>
            <p:spPr bwMode="auto">
              <a:xfrm flipH="1">
                <a:off x="5641439" y="4338423"/>
                <a:ext cx="535697" cy="288000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00B050"/>
              </a:solidFill>
              <a:ln w="15875" algn="ctr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>
                <a:lvl1pPr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fr-FR" altLang="fr-FR"/>
              </a:p>
            </p:txBody>
          </p:sp>
        </p:grpSp>
        <p:pic>
          <p:nvPicPr>
            <p:cNvPr id="38935" name="Image 8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800" y="6077258"/>
              <a:ext cx="788282" cy="637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6" name="Flèche vers le bas 23"/>
            <p:cNvSpPr>
              <a:spLocks noChangeArrowheads="1"/>
            </p:cNvSpPr>
            <p:nvPr/>
          </p:nvSpPr>
          <p:spPr bwMode="auto">
            <a:xfrm>
              <a:off x="3282650" y="4963466"/>
              <a:ext cx="288000" cy="864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</p:grpSp>
      <p:sp>
        <p:nvSpPr>
          <p:cNvPr id="26" name="Flèche droite 25"/>
          <p:cNvSpPr>
            <a:spLocks noChangeArrowheads="1"/>
          </p:cNvSpPr>
          <p:nvPr/>
        </p:nvSpPr>
        <p:spPr bwMode="auto">
          <a:xfrm>
            <a:off x="4160838" y="6273800"/>
            <a:ext cx="641350" cy="287338"/>
          </a:xfrm>
          <a:prstGeom prst="rightArrow">
            <a:avLst>
              <a:gd name="adj1" fmla="val 50000"/>
              <a:gd name="adj2" fmla="val 50107"/>
            </a:avLst>
          </a:prstGeom>
          <a:solidFill>
            <a:srgbClr val="00B050"/>
          </a:solidFill>
          <a:ln w="1587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/>
          </a:p>
        </p:txBody>
      </p:sp>
      <p:grpSp>
        <p:nvGrpSpPr>
          <p:cNvPr id="28" name="Groupe 27"/>
          <p:cNvGrpSpPr>
            <a:grpSpLocks/>
          </p:cNvGrpSpPr>
          <p:nvPr/>
        </p:nvGrpSpPr>
        <p:grpSpPr bwMode="auto">
          <a:xfrm>
            <a:off x="5168900" y="5445125"/>
            <a:ext cx="1295400" cy="1368425"/>
            <a:chOff x="5302974" y="5616671"/>
            <a:chExt cx="1295320" cy="1368152"/>
          </a:xfrm>
        </p:grpSpPr>
        <p:pic>
          <p:nvPicPr>
            <p:cNvPr id="38932" name="Image 4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8" t="41852" r="61520" b="28519"/>
            <a:stretch>
              <a:fillRect/>
            </a:stretch>
          </p:blipFill>
          <p:spPr bwMode="auto">
            <a:xfrm>
              <a:off x="5502497" y="6205714"/>
              <a:ext cx="952605" cy="77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3" name="Rectangle 86"/>
            <p:cNvSpPr>
              <a:spLocks noChangeArrowheads="1"/>
            </p:cNvSpPr>
            <p:nvPr/>
          </p:nvSpPr>
          <p:spPr bwMode="auto">
            <a:xfrm>
              <a:off x="5302974" y="5616671"/>
              <a:ext cx="12953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400" b="1" i="0">
                  <a:solidFill>
                    <a:schemeClr val="bg2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Edition</a:t>
              </a:r>
            </a:p>
            <a:p>
              <a:pPr algn="ctr"/>
              <a:r>
                <a:rPr lang="fr-FR" altLang="fr-FR" sz="1400" b="1" i="0">
                  <a:solidFill>
                    <a:schemeClr val="bg2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Résultats</a:t>
              </a:r>
              <a:endParaRPr lang="fr-FR" altLang="fr-FR" sz="1400" b="1">
                <a:solidFill>
                  <a:schemeClr val="bg2"/>
                </a:solidFill>
              </a:endParaRPr>
            </a:p>
          </p:txBody>
        </p:sp>
      </p:grpSp>
      <p:sp>
        <p:nvSpPr>
          <p:cNvPr id="89" name="Flèche droite 88"/>
          <p:cNvSpPr>
            <a:spLocks noChangeArrowheads="1"/>
          </p:cNvSpPr>
          <p:nvPr/>
        </p:nvSpPr>
        <p:spPr bwMode="auto">
          <a:xfrm flipH="1">
            <a:off x="6969125" y="6237288"/>
            <a:ext cx="641350" cy="287337"/>
          </a:xfrm>
          <a:prstGeom prst="rightArrow">
            <a:avLst>
              <a:gd name="adj1" fmla="val 50000"/>
              <a:gd name="adj2" fmla="val 50107"/>
            </a:avLst>
          </a:prstGeom>
          <a:solidFill>
            <a:srgbClr val="FF0000"/>
          </a:solidFill>
          <a:ln w="1587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4500563" y="28051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40963" name="Rectangle 22"/>
          <p:cNvSpPr>
            <a:spLocks noChangeArrowheads="1"/>
          </p:cNvSpPr>
          <p:nvPr/>
        </p:nvSpPr>
        <p:spPr bwMode="auto">
          <a:xfrm>
            <a:off x="4129088" y="260508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0" y="-26988"/>
            <a:ext cx="9906000" cy="769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ctr">
              <a:defRPr sz="2400" b="1" i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 sz="800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fr-FR" sz="2800" cap="all" dirty="0" smtClean="0">
                <a:solidFill>
                  <a:schemeClr val="accent1"/>
                </a:solidFill>
              </a:rPr>
              <a:t>Pourquoi </a:t>
            </a:r>
            <a:r>
              <a:rPr lang="fr-FR" sz="2800" cap="all" smtClean="0">
                <a:solidFill>
                  <a:schemeClr val="accent1"/>
                </a:solidFill>
              </a:rPr>
              <a:t>déployer tous </a:t>
            </a:r>
            <a:r>
              <a:rPr lang="fr-FR" sz="2800" cap="all" dirty="0" smtClean="0">
                <a:solidFill>
                  <a:schemeClr val="accent1"/>
                </a:solidFill>
              </a:rPr>
              <a:t>ces canaux ?</a:t>
            </a:r>
          </a:p>
          <a:p>
            <a:pPr>
              <a:defRPr/>
            </a:pPr>
            <a:endParaRPr lang="fr-FR" altLang="fr-FR" sz="800" dirty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 bwMode="auto">
          <a:xfrm>
            <a:off x="1511000" y="1848887"/>
            <a:ext cx="8194528" cy="181588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2600" b="1" i="0" cap="all" dirty="0">
                <a:solidFill>
                  <a:srgbClr val="002060"/>
                </a:solidFill>
              </a:rPr>
              <a:t>serveur vocal </a:t>
            </a:r>
            <a:r>
              <a:rPr lang="fr-FR" sz="2600" b="1" i="0" dirty="0">
                <a:solidFill>
                  <a:srgbClr val="002060"/>
                </a:solidFill>
              </a:rPr>
              <a:t>dans le </a:t>
            </a:r>
            <a:r>
              <a:rPr lang="fr-FR" sz="2600" b="1" i="0" dirty="0">
                <a:solidFill>
                  <a:srgbClr val="FF0000"/>
                </a:solidFill>
              </a:rPr>
              <a:t>BV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i="0" dirty="0">
                <a:solidFill>
                  <a:schemeClr val="bg2"/>
                </a:solidFill>
              </a:rPr>
              <a:t>Transmission des résultats en public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FR" i="0" dirty="0">
                <a:solidFill>
                  <a:schemeClr val="bg2"/>
                </a:solidFill>
              </a:rPr>
              <a:t>Transmission du résultat avant le transport du PV à la CELI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600" b="1" i="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sz="2400" b="1" i="0" dirty="0">
                <a:solidFill>
                  <a:srgbClr val="FF0000"/>
                </a:solidFill>
              </a:rPr>
              <a:t>TRANSPARENCE et SECURISATION DU RESULTAT</a:t>
            </a:r>
          </a:p>
        </p:txBody>
      </p:sp>
      <p:sp>
        <p:nvSpPr>
          <p:cNvPr id="8" name="Flèche droite 5"/>
          <p:cNvSpPr>
            <a:spLocks noChangeArrowheads="1"/>
          </p:cNvSpPr>
          <p:nvPr/>
        </p:nvSpPr>
        <p:spPr bwMode="auto">
          <a:xfrm>
            <a:off x="200025" y="1800225"/>
            <a:ext cx="1135063" cy="692150"/>
          </a:xfrm>
          <a:prstGeom prst="rightArrow">
            <a:avLst>
              <a:gd name="adj1" fmla="val 50000"/>
              <a:gd name="adj2" fmla="val 50086"/>
            </a:avLst>
          </a:prstGeom>
          <a:solidFill>
            <a:schemeClr val="accent1"/>
          </a:solidFill>
          <a:ln w="1587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12" name="ZoneTexte 11"/>
          <p:cNvSpPr txBox="1"/>
          <p:nvPr/>
        </p:nvSpPr>
        <p:spPr bwMode="auto">
          <a:xfrm>
            <a:off x="1496710" y="4293964"/>
            <a:ext cx="8180241" cy="22313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2600" b="1" i="0" cap="all" dirty="0">
                <a:solidFill>
                  <a:srgbClr val="002060"/>
                </a:solidFill>
              </a:rPr>
              <a:t>SMS CRYPTES </a:t>
            </a:r>
            <a:r>
              <a:rPr lang="fr-FR" sz="2600" b="1" i="0" dirty="0">
                <a:solidFill>
                  <a:srgbClr val="002060"/>
                </a:solidFill>
              </a:rPr>
              <a:t>dans le </a:t>
            </a:r>
            <a:r>
              <a:rPr lang="fr-FR" sz="2600" b="1" i="0" dirty="0">
                <a:solidFill>
                  <a:srgbClr val="FF0000"/>
                </a:solidFill>
              </a:rPr>
              <a:t>BV/CELI</a:t>
            </a:r>
            <a:endParaRPr lang="fr-FR" sz="2600" b="1" i="0" cap="all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i="0" dirty="0">
                <a:solidFill>
                  <a:schemeClr val="bg2"/>
                </a:solidFill>
              </a:rPr>
              <a:t>Remontée du résultat par une autre source contradictoire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FR" i="0" dirty="0">
                <a:solidFill>
                  <a:schemeClr val="bg2"/>
                </a:solidFill>
              </a:rPr>
              <a:t>Redondance en cas de dysfonctionnement du SVI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fr-FR" sz="2400" b="1" i="0" dirty="0">
                <a:solidFill>
                  <a:srgbClr val="FF0000"/>
                </a:solidFill>
              </a:rPr>
              <a:t>FIABILISATION DU RESULTAT PAR CROISEMENT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fr-FR" sz="2400" b="1" i="0" dirty="0">
                <a:solidFill>
                  <a:srgbClr val="FF0000"/>
                </a:solidFill>
              </a:rPr>
              <a:t>DISPONIBILITE DU DISPOSITF</a:t>
            </a:r>
          </a:p>
        </p:txBody>
      </p:sp>
      <p:sp>
        <p:nvSpPr>
          <p:cNvPr id="13" name="Flèche droite 13"/>
          <p:cNvSpPr>
            <a:spLocks noChangeArrowheads="1"/>
          </p:cNvSpPr>
          <p:nvPr/>
        </p:nvSpPr>
        <p:spPr bwMode="auto">
          <a:xfrm>
            <a:off x="200025" y="4273550"/>
            <a:ext cx="1135063" cy="692150"/>
          </a:xfrm>
          <a:prstGeom prst="rightArrow">
            <a:avLst>
              <a:gd name="adj1" fmla="val 50000"/>
              <a:gd name="adj2" fmla="val 50086"/>
            </a:avLst>
          </a:prstGeom>
          <a:solidFill>
            <a:schemeClr val="accent1"/>
          </a:solidFill>
          <a:ln w="1587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2" name="Rectangle 1"/>
          <p:cNvSpPr/>
          <p:nvPr/>
        </p:nvSpPr>
        <p:spPr>
          <a:xfrm>
            <a:off x="0" y="941388"/>
            <a:ext cx="9906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i="0" cap="all" dirty="0">
                <a:solidFill>
                  <a:srgbClr val="022584"/>
                </a:solidFill>
              </a:rPr>
              <a:t>POUR Répondre à des problématiques précises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ChangeArrowheads="1"/>
          </p:cNvSpPr>
          <p:nvPr/>
        </p:nvSpPr>
        <p:spPr bwMode="auto">
          <a:xfrm>
            <a:off x="4500563" y="28051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43011" name="Rectangle 22"/>
          <p:cNvSpPr>
            <a:spLocks noChangeArrowheads="1"/>
          </p:cNvSpPr>
          <p:nvPr/>
        </p:nvSpPr>
        <p:spPr bwMode="auto">
          <a:xfrm>
            <a:off x="4129088" y="260508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 bwMode="auto">
          <a:xfrm>
            <a:off x="1511000" y="938898"/>
            <a:ext cx="8194528" cy="21698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2600" b="1" i="0" cap="all" dirty="0">
                <a:solidFill>
                  <a:srgbClr val="002060"/>
                </a:solidFill>
              </a:rPr>
              <a:t>SCANNER  </a:t>
            </a:r>
            <a:r>
              <a:rPr lang="fr-FR" sz="2600" b="1" i="0" dirty="0">
                <a:solidFill>
                  <a:srgbClr val="002060"/>
                </a:solidFill>
              </a:rPr>
              <a:t>dans la </a:t>
            </a:r>
            <a:r>
              <a:rPr lang="fr-FR" sz="2600" b="1" i="0" cap="all" dirty="0">
                <a:solidFill>
                  <a:srgbClr val="FF0000"/>
                </a:solidFill>
              </a:rPr>
              <a:t>CENI</a:t>
            </a:r>
            <a:endParaRPr lang="fr-FR" sz="2600" b="1" i="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i="0" dirty="0">
                <a:solidFill>
                  <a:schemeClr val="bg2"/>
                </a:solidFill>
              </a:rPr>
              <a:t>Numérisation du PV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i="0" dirty="0">
                <a:solidFill>
                  <a:schemeClr val="bg2"/>
                </a:solidFill>
              </a:rPr>
              <a:t>Saisie des résultats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r-FR" i="0" dirty="0">
                <a:solidFill>
                  <a:schemeClr val="bg2"/>
                </a:solidFill>
              </a:rPr>
              <a:t>Publication des images des PV sur Internet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400" b="1" i="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sz="2400" b="1" i="0" cap="all" dirty="0">
                <a:solidFill>
                  <a:srgbClr val="FF0000"/>
                </a:solidFill>
              </a:rPr>
              <a:t>Traçabilité </a:t>
            </a:r>
            <a:r>
              <a:rPr lang="fr-FR" sz="2400" b="1" i="0" dirty="0">
                <a:solidFill>
                  <a:srgbClr val="FF0000"/>
                </a:solidFill>
              </a:rPr>
              <a:t>et</a:t>
            </a:r>
            <a:r>
              <a:rPr lang="fr-FR" sz="2400" b="1" dirty="0"/>
              <a:t> </a:t>
            </a:r>
            <a:r>
              <a:rPr lang="fr-FR" sz="2400" b="1" i="0" dirty="0">
                <a:solidFill>
                  <a:srgbClr val="FF0000"/>
                </a:solidFill>
              </a:rPr>
              <a:t>TRANSPARENCE</a:t>
            </a:r>
          </a:p>
        </p:txBody>
      </p:sp>
      <p:sp>
        <p:nvSpPr>
          <p:cNvPr id="8" name="Flèche droite 5"/>
          <p:cNvSpPr>
            <a:spLocks noChangeArrowheads="1"/>
          </p:cNvSpPr>
          <p:nvPr/>
        </p:nvSpPr>
        <p:spPr bwMode="auto">
          <a:xfrm>
            <a:off x="200025" y="836613"/>
            <a:ext cx="1135063" cy="692150"/>
          </a:xfrm>
          <a:prstGeom prst="rightArrow">
            <a:avLst>
              <a:gd name="adj1" fmla="val 50000"/>
              <a:gd name="adj2" fmla="val 50086"/>
            </a:avLst>
          </a:prstGeom>
          <a:solidFill>
            <a:schemeClr val="accent1"/>
          </a:solidFill>
          <a:ln w="1587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12" name="ZoneTexte 11"/>
          <p:cNvSpPr txBox="1"/>
          <p:nvPr/>
        </p:nvSpPr>
        <p:spPr bwMode="auto">
          <a:xfrm>
            <a:off x="1496710" y="3818036"/>
            <a:ext cx="8180241" cy="21544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2600" b="1" i="0" cap="all" dirty="0">
                <a:solidFill>
                  <a:srgbClr val="002060"/>
                </a:solidFill>
              </a:rPr>
              <a:t>STYLO NUMERIQUE </a:t>
            </a:r>
            <a:r>
              <a:rPr lang="fr-FR" sz="2600" b="1" i="0" dirty="0">
                <a:solidFill>
                  <a:srgbClr val="002060"/>
                </a:solidFill>
              </a:rPr>
              <a:t>dans la </a:t>
            </a:r>
            <a:r>
              <a:rPr lang="fr-FR" sz="2600" b="1" i="0" cap="all" dirty="0">
                <a:solidFill>
                  <a:srgbClr val="FF0000"/>
                </a:solidFill>
              </a:rPr>
              <a:t>CELI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i="0" dirty="0">
                <a:solidFill>
                  <a:schemeClr val="bg2"/>
                </a:solidFill>
              </a:rPr>
              <a:t>Dématérialisation des fiches de centralisation des résultats CELI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i="0" dirty="0">
                <a:solidFill>
                  <a:schemeClr val="bg2"/>
                </a:solidFill>
              </a:rPr>
              <a:t>Compilation des résultats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fr-FR" sz="2400" b="1" i="0" cap="all" dirty="0">
                <a:solidFill>
                  <a:srgbClr val="FF0000"/>
                </a:solidFill>
              </a:rPr>
              <a:t>Traçabilité, TRANSPARENCE </a:t>
            </a:r>
            <a:r>
              <a:rPr lang="fr-FR" sz="2400" b="1" i="0" dirty="0">
                <a:solidFill>
                  <a:srgbClr val="FF0000"/>
                </a:solidFill>
              </a:rPr>
              <a:t>et</a:t>
            </a:r>
            <a:r>
              <a:rPr lang="fr-FR" sz="2400" b="1" i="0" cap="all" dirty="0">
                <a:solidFill>
                  <a:srgbClr val="FF0000"/>
                </a:solidFill>
              </a:rPr>
              <a:t> </a:t>
            </a:r>
            <a:r>
              <a:rPr lang="fr-FR" sz="2400" b="1" i="0" dirty="0">
                <a:solidFill>
                  <a:srgbClr val="FF0000"/>
                </a:solidFill>
              </a:rPr>
              <a:t>SECURISATION</a:t>
            </a:r>
            <a:r>
              <a:rPr lang="fr-FR" sz="2400" b="1" dirty="0"/>
              <a:t>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fr-FR" sz="2400" b="1" i="0" dirty="0">
                <a:solidFill>
                  <a:srgbClr val="FF0000"/>
                </a:solidFill>
              </a:rPr>
              <a:t>FIABILISATION DES RESULTATS PAR CROISEMENT</a:t>
            </a:r>
          </a:p>
        </p:txBody>
      </p:sp>
      <p:sp>
        <p:nvSpPr>
          <p:cNvPr id="13" name="Flèche droite 13"/>
          <p:cNvSpPr>
            <a:spLocks noChangeArrowheads="1"/>
          </p:cNvSpPr>
          <p:nvPr/>
        </p:nvSpPr>
        <p:spPr bwMode="auto">
          <a:xfrm>
            <a:off x="185738" y="3716338"/>
            <a:ext cx="1135062" cy="692150"/>
          </a:xfrm>
          <a:prstGeom prst="rightArrow">
            <a:avLst>
              <a:gd name="adj1" fmla="val 50000"/>
              <a:gd name="adj2" fmla="val 50086"/>
            </a:avLst>
          </a:prstGeom>
          <a:solidFill>
            <a:schemeClr val="accent1"/>
          </a:solidFill>
          <a:ln w="1587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4500563" y="28051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8195" name="Rectangle 22"/>
          <p:cNvSpPr>
            <a:spLocks noChangeArrowheads="1"/>
          </p:cNvSpPr>
          <p:nvPr/>
        </p:nvSpPr>
        <p:spPr bwMode="auto">
          <a:xfrm>
            <a:off x="4129088" y="260508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8196" name="Text Box 38"/>
          <p:cNvSpPr txBox="1">
            <a:spLocks noChangeArrowheads="1"/>
          </p:cNvSpPr>
          <p:nvPr/>
        </p:nvSpPr>
        <p:spPr bwMode="auto">
          <a:xfrm>
            <a:off x="0" y="98425"/>
            <a:ext cx="9906000" cy="5222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tabLst>
                <a:tab pos="3314700" algn="l"/>
              </a:tabLst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tabLst>
                <a:tab pos="3314700" algn="l"/>
              </a:tabLst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i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Qu’est ce que c’est ?   Objectifs ?</a:t>
            </a:r>
            <a:endParaRPr lang="fr-FR" altLang="fr-FR" sz="2800" b="0">
              <a:solidFill>
                <a:schemeClr val="tx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9" name="Text Box 38"/>
          <p:cNvSpPr txBox="1">
            <a:spLocks noChangeArrowheads="1"/>
          </p:cNvSpPr>
          <p:nvPr/>
        </p:nvSpPr>
        <p:spPr bwMode="auto">
          <a:xfrm>
            <a:off x="777875" y="692150"/>
            <a:ext cx="89281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altLang="fr-FR" b="1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SUCCES </a:t>
            </a:r>
            <a:r>
              <a:rPr lang="fr-FR" altLang="fr-FR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est une plate-forme de collecte de résultats électoraux partiels et d’indicateurs de suivi du scrutin.</a:t>
            </a: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720725" y="2205038"/>
            <a:ext cx="8926513" cy="1169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528638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fr-FR" altLang="fr-FR" i="0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 collecter et de monitorer les </a:t>
            </a:r>
            <a:r>
              <a:rPr lang="fr-FR" altLang="fr-FR" b="1" i="0" cap="all" dirty="0" smtClean="0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problèmes</a:t>
            </a:r>
            <a:r>
              <a:rPr lang="fr-FR" altLang="fr-FR" i="0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(matériels, humains, sécuritaires,…etc.) durant la journée de vote </a:t>
            </a:r>
          </a:p>
          <a:p>
            <a:pPr marL="271462" indent="0">
              <a:spcAft>
                <a:spcPts val="1200"/>
              </a:spcAft>
              <a:defRPr/>
            </a:pPr>
            <a:r>
              <a:rPr lang="fr-FR" altLang="fr-FR" i="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fr-FR" altLang="fr-FR" i="0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altLang="fr-FR" b="1" i="0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Outil d’aide au pilotage du scrutin</a:t>
            </a:r>
            <a:endParaRPr lang="fr-FR" altLang="fr-FR" b="1" i="0" dirty="0" smtClean="0">
              <a:solidFill>
                <a:srgbClr val="FF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777875" y="1700213"/>
            <a:ext cx="8928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altLang="fr-FR" b="1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SUCCES </a:t>
            </a:r>
            <a:r>
              <a:rPr lang="fr-FR" altLang="fr-FR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permet :</a:t>
            </a:r>
            <a:endParaRPr lang="fr-FR" altLang="fr-FR" i="0">
              <a:solidFill>
                <a:srgbClr val="FF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719138" y="3716338"/>
            <a:ext cx="8928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528638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fr-FR" altLang="fr-FR" i="0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 mi-journée d’obtenir le </a:t>
            </a:r>
            <a:r>
              <a:rPr lang="fr-FR" altLang="fr-FR" b="1" i="0" cap="all" dirty="0" smtClean="0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taux de participation</a:t>
            </a: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736600" y="4437063"/>
            <a:ext cx="89281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528638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fr-FR" altLang="fr-FR" i="0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 sécuriser en centralisant avec célérité les </a:t>
            </a:r>
            <a:r>
              <a:rPr lang="fr-FR" altLang="fr-FR" b="1" i="0" cap="all" dirty="0" smtClean="0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résultats partiels </a:t>
            </a:r>
            <a:r>
              <a:rPr lang="fr-FR" altLang="fr-FR" b="1" i="0" cap="all" dirty="0" err="1" smtClean="0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deS</a:t>
            </a:r>
            <a:r>
              <a:rPr lang="fr-FR" altLang="fr-FR" b="1" i="0" cap="all" dirty="0" smtClean="0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BV ET DES CELI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728663" y="5445125"/>
            <a:ext cx="89281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528638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fr-FR" altLang="fr-FR" i="0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 </a:t>
            </a:r>
            <a:r>
              <a:rPr lang="fr-FR" altLang="fr-FR" b="1" i="0" cap="all" dirty="0" smtClean="0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diffuser</a:t>
            </a:r>
            <a:r>
              <a:rPr lang="fr-FR" altLang="fr-FR" i="0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après validation de la CENI les résultats partiels par les canaux modernes de communication (SMS, Mail, Twitter)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4"/>
          <p:cNvSpPr>
            <a:spLocks noChangeArrowheads="1"/>
          </p:cNvSpPr>
          <p:nvPr/>
        </p:nvSpPr>
        <p:spPr bwMode="auto">
          <a:xfrm>
            <a:off x="4500563" y="28051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45059" name="Rectangle 22"/>
          <p:cNvSpPr>
            <a:spLocks noChangeArrowheads="1"/>
          </p:cNvSpPr>
          <p:nvPr/>
        </p:nvSpPr>
        <p:spPr bwMode="auto">
          <a:xfrm>
            <a:off x="4129088" y="260508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0" y="44450"/>
            <a:ext cx="9906000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ctr">
              <a:defRPr sz="2400" b="1" i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 sz="1500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accent1"/>
                </a:solidFill>
              </a:rPr>
              <a:t>RESULTATS PARTIELS</a:t>
            </a:r>
          </a:p>
          <a:p>
            <a:pPr>
              <a:defRPr/>
            </a:pPr>
            <a:endParaRPr lang="fr-FR" altLang="fr-FR" sz="1500" dirty="0">
              <a:solidFill>
                <a:schemeClr val="accent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1655016" y="2450595"/>
            <a:ext cx="8194528" cy="4924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2600" b="1" i="0" dirty="0"/>
              <a:t>Des données Issues du SVI &amp; SMS</a:t>
            </a:r>
            <a:endParaRPr lang="fr-FR" sz="2600" b="1" dirty="0"/>
          </a:p>
        </p:txBody>
      </p:sp>
      <p:sp>
        <p:nvSpPr>
          <p:cNvPr id="51219" name="Flèche droite 5"/>
          <p:cNvSpPr>
            <a:spLocks noChangeArrowheads="1"/>
          </p:cNvSpPr>
          <p:nvPr/>
        </p:nvSpPr>
        <p:spPr bwMode="auto">
          <a:xfrm>
            <a:off x="344488" y="2349500"/>
            <a:ext cx="1135062" cy="692150"/>
          </a:xfrm>
          <a:prstGeom prst="rightArrow">
            <a:avLst>
              <a:gd name="adj1" fmla="val 50000"/>
              <a:gd name="adj2" fmla="val 50086"/>
            </a:avLst>
          </a:prstGeom>
          <a:solidFill>
            <a:schemeClr val="accent1"/>
          </a:solidFill>
          <a:ln w="1587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9" name="ZoneTexte 8"/>
          <p:cNvSpPr txBox="1"/>
          <p:nvPr/>
        </p:nvSpPr>
        <p:spPr bwMode="auto">
          <a:xfrm>
            <a:off x="1655016" y="3660720"/>
            <a:ext cx="7344522" cy="8925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2600" b="1" i="0" dirty="0"/>
              <a:t>Des données Issues de la saisie des PV de résultats de BV</a:t>
            </a:r>
          </a:p>
        </p:txBody>
      </p:sp>
      <p:sp>
        <p:nvSpPr>
          <p:cNvPr id="51215" name="Flèche droite 10"/>
          <p:cNvSpPr>
            <a:spLocks noChangeArrowheads="1"/>
          </p:cNvSpPr>
          <p:nvPr/>
        </p:nvSpPr>
        <p:spPr bwMode="auto">
          <a:xfrm>
            <a:off x="344488" y="3559175"/>
            <a:ext cx="1135062" cy="692150"/>
          </a:xfrm>
          <a:prstGeom prst="rightArrow">
            <a:avLst>
              <a:gd name="adj1" fmla="val 50000"/>
              <a:gd name="adj2" fmla="val 50086"/>
            </a:avLst>
          </a:prstGeom>
          <a:solidFill>
            <a:schemeClr val="accent1"/>
          </a:solidFill>
          <a:ln w="1587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13" name="ZoneTexte 12"/>
          <p:cNvSpPr txBox="1"/>
          <p:nvPr/>
        </p:nvSpPr>
        <p:spPr bwMode="auto">
          <a:xfrm>
            <a:off x="1669302" y="4942303"/>
            <a:ext cx="8180241" cy="8925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2600" b="1" i="0" dirty="0"/>
              <a:t>Des données Issues des fiches de centralisation des résultats des CELI</a:t>
            </a:r>
          </a:p>
        </p:txBody>
      </p:sp>
      <p:sp>
        <p:nvSpPr>
          <p:cNvPr id="51211" name="Flèche droite 13"/>
          <p:cNvSpPr>
            <a:spLocks noChangeArrowheads="1"/>
          </p:cNvSpPr>
          <p:nvPr/>
        </p:nvSpPr>
        <p:spPr bwMode="auto">
          <a:xfrm>
            <a:off x="358775" y="4841875"/>
            <a:ext cx="1135063" cy="692150"/>
          </a:xfrm>
          <a:prstGeom prst="rightArrow">
            <a:avLst>
              <a:gd name="adj1" fmla="val 50000"/>
              <a:gd name="adj2" fmla="val 50086"/>
            </a:avLst>
          </a:prstGeom>
          <a:solidFill>
            <a:schemeClr val="accent1"/>
          </a:solidFill>
          <a:ln w="1587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11" name="Rectangle 10"/>
          <p:cNvSpPr/>
          <p:nvPr/>
        </p:nvSpPr>
        <p:spPr>
          <a:xfrm>
            <a:off x="0" y="1382713"/>
            <a:ext cx="9906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i="0" cap="all" dirty="0">
                <a:solidFill>
                  <a:srgbClr val="022584"/>
                </a:solidFill>
              </a:rPr>
              <a:t>obtenus Après validation par la CENI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9" grpId="0" animBg="1"/>
      <p:bldP spid="51215" grpId="0" animBg="1"/>
      <p:bldP spid="51211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4"/>
          <p:cNvSpPr>
            <a:spLocks noChangeArrowheads="1"/>
          </p:cNvSpPr>
          <p:nvPr/>
        </p:nvSpPr>
        <p:spPr bwMode="auto">
          <a:xfrm>
            <a:off x="4500563" y="28051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47107" name="Rectangle 22"/>
          <p:cNvSpPr>
            <a:spLocks noChangeArrowheads="1"/>
          </p:cNvSpPr>
          <p:nvPr/>
        </p:nvSpPr>
        <p:spPr bwMode="auto">
          <a:xfrm>
            <a:off x="4129088" y="260508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0" y="44450"/>
            <a:ext cx="9906000" cy="769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ctr">
              <a:defRPr sz="2400" b="1" i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 sz="1000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fr-FR" cap="all" dirty="0" smtClean="0">
                <a:solidFill>
                  <a:schemeClr val="accent1"/>
                </a:solidFill>
              </a:rPr>
              <a:t>références</a:t>
            </a:r>
          </a:p>
          <a:p>
            <a:pPr>
              <a:defRPr/>
            </a:pPr>
            <a:endParaRPr lang="fr-FR" altLang="fr-FR" sz="1000" dirty="0">
              <a:solidFill>
                <a:schemeClr val="accent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25513" y="765175"/>
            <a:ext cx="84915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200" b="1" i="0" dirty="0">
                <a:solidFill>
                  <a:srgbClr val="FF0000"/>
                </a:solidFill>
              </a:rPr>
              <a:t>TOGO</a:t>
            </a:r>
          </a:p>
          <a:p>
            <a:pPr marL="342900" indent="-342900">
              <a:buFontTx/>
              <a:buChar char="-"/>
              <a:defRPr/>
            </a:pPr>
            <a:r>
              <a:rPr lang="fr-FR" sz="1800" i="0" dirty="0"/>
              <a:t>Election Présidentielle 2010 (SMS)</a:t>
            </a:r>
          </a:p>
          <a:p>
            <a:pPr marL="342900" indent="-342900">
              <a:buFontTx/>
              <a:buChar char="-"/>
              <a:defRPr/>
            </a:pPr>
            <a:r>
              <a:rPr lang="fr-FR" sz="1800" i="0" dirty="0"/>
              <a:t>Enrôlement des électeurs 2013 (SMS)</a:t>
            </a:r>
          </a:p>
          <a:p>
            <a:pPr marL="342900" indent="-342900">
              <a:buFontTx/>
              <a:buChar char="-"/>
              <a:defRPr/>
            </a:pPr>
            <a:r>
              <a:rPr lang="fr-FR" sz="1800" i="0" dirty="0"/>
              <a:t>Elections législatives 2013 (SVI &amp; SMS)</a:t>
            </a:r>
          </a:p>
          <a:p>
            <a:pPr marL="342900" indent="-342900">
              <a:buFontTx/>
              <a:buChar char="-"/>
              <a:defRPr/>
            </a:pPr>
            <a:r>
              <a:rPr lang="fr-FR" sz="1800" i="0" dirty="0"/>
              <a:t>Révision de la liste électorale 201</a:t>
            </a:r>
            <a:r>
              <a:rPr lang="fr-FR" i="0" dirty="0"/>
              <a:t>5 (SVI)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25513" y="2371725"/>
            <a:ext cx="8491537" cy="985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200" b="1" i="0" cap="all" dirty="0">
                <a:solidFill>
                  <a:srgbClr val="FF0000"/>
                </a:solidFill>
              </a:rPr>
              <a:t>Côte D’IVOIRE</a:t>
            </a:r>
          </a:p>
          <a:p>
            <a:pPr marL="342900" indent="-342900">
              <a:buFontTx/>
              <a:buChar char="-"/>
              <a:defRPr/>
            </a:pPr>
            <a:r>
              <a:rPr lang="fr-FR" sz="1800" i="0" dirty="0"/>
              <a:t>Audiences foraines 2009 (SMS)</a:t>
            </a:r>
          </a:p>
          <a:p>
            <a:pPr marL="342900" indent="-342900">
              <a:buFontTx/>
              <a:buChar char="-"/>
              <a:defRPr/>
            </a:pPr>
            <a:r>
              <a:rPr lang="fr-FR" sz="1800" i="0" dirty="0"/>
              <a:t>Election Présidentielle 2010 (SMS, Scanner)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20750" y="3573463"/>
            <a:ext cx="8493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200" b="1" i="0" cap="all" dirty="0">
                <a:solidFill>
                  <a:srgbClr val="FF0000"/>
                </a:solidFill>
              </a:rPr>
              <a:t>Bénin</a:t>
            </a:r>
          </a:p>
          <a:p>
            <a:pPr>
              <a:defRPr/>
            </a:pPr>
            <a:r>
              <a:rPr lang="fr-FR" sz="1800" i="0" dirty="0"/>
              <a:t>Election Présidentielle 2010 (SVI)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20750" y="4449763"/>
            <a:ext cx="8493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200" b="1" i="0" cap="all" dirty="0">
                <a:solidFill>
                  <a:srgbClr val="FF0000"/>
                </a:solidFill>
              </a:rPr>
              <a:t>Guinée Conakry</a:t>
            </a:r>
          </a:p>
          <a:p>
            <a:pPr>
              <a:defRPr/>
            </a:pPr>
            <a:r>
              <a:rPr lang="fr-FR" sz="1800" i="0" dirty="0"/>
              <a:t>Election Présidentielle 2010 (SMS)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23925" y="5373688"/>
            <a:ext cx="8493125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200" b="1" i="0" cap="all" dirty="0">
                <a:solidFill>
                  <a:srgbClr val="FF0000"/>
                </a:solidFill>
              </a:rPr>
              <a:t>Stylo numérique</a:t>
            </a:r>
          </a:p>
          <a:p>
            <a:pPr marL="342900" indent="-342900">
              <a:buFontTx/>
              <a:buChar char="-"/>
              <a:defRPr/>
            </a:pPr>
            <a:r>
              <a:rPr lang="fr-FR" sz="1800" i="0" dirty="0"/>
              <a:t>Primaires du parti socialiste en France en 2011</a:t>
            </a:r>
          </a:p>
          <a:p>
            <a:pPr marL="342900" indent="-342900">
              <a:buFontTx/>
              <a:buChar char="-"/>
              <a:defRPr/>
            </a:pPr>
            <a:r>
              <a:rPr lang="fr-FR" sz="1800" i="0" dirty="0"/>
              <a:t>Elections (Venezuela, Brésil, Philippine, …etc.)</a:t>
            </a:r>
          </a:p>
          <a:p>
            <a:pPr marL="342900" indent="-342900">
              <a:buFontTx/>
              <a:buChar char="-"/>
              <a:defRPr/>
            </a:pPr>
            <a:r>
              <a:rPr lang="fr-FR" sz="1800" i="0" dirty="0"/>
              <a:t>Utilisé quotidiennement en Europe/USA pour divers usages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4"/>
          <p:cNvSpPr>
            <a:spLocks noChangeArrowheads="1"/>
          </p:cNvSpPr>
          <p:nvPr/>
        </p:nvSpPr>
        <p:spPr bwMode="auto">
          <a:xfrm>
            <a:off x="4500563" y="28051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49155" name="Rectangle 22"/>
          <p:cNvSpPr>
            <a:spLocks noChangeArrowheads="1"/>
          </p:cNvSpPr>
          <p:nvPr/>
        </p:nvSpPr>
        <p:spPr bwMode="auto">
          <a:xfrm>
            <a:off x="4129088" y="260508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0" y="44450"/>
            <a:ext cx="9906000" cy="8318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ctr">
              <a:defRPr sz="2400" b="1" i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 sz="1000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fr-FR" sz="2800" cap="all" dirty="0" smtClean="0">
                <a:solidFill>
                  <a:schemeClr val="accent1"/>
                </a:solidFill>
              </a:rPr>
              <a:t>CONCLUSION</a:t>
            </a:r>
          </a:p>
          <a:p>
            <a:pPr>
              <a:defRPr/>
            </a:pPr>
            <a:endParaRPr lang="fr-FR" altLang="fr-FR" sz="1000" dirty="0">
              <a:solidFill>
                <a:schemeClr val="accent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740532" y="1136938"/>
            <a:ext cx="529258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rgbClr val="FF0000"/>
                </a:solidFill>
              </a:rPr>
              <a:t>SUCCES</a:t>
            </a:r>
            <a:r>
              <a:rPr lang="fr-FR" sz="3600" b="1" dirty="0"/>
              <a:t>  égale :</a:t>
            </a:r>
            <a:endParaRPr lang="fr-FR" sz="3600" b="1" cap="all" dirty="0">
              <a:solidFill>
                <a:srgbClr val="FF0000"/>
              </a:solidFill>
            </a:endParaRPr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3673475" y="2060575"/>
            <a:ext cx="5311775" cy="692150"/>
            <a:chOff x="1745617" y="2522575"/>
            <a:chExt cx="5311527" cy="692150"/>
          </a:xfrm>
        </p:grpSpPr>
        <p:sp>
          <p:nvSpPr>
            <p:cNvPr id="6" name="ZoneTexte 5"/>
            <p:cNvSpPr txBox="1"/>
            <p:nvPr/>
          </p:nvSpPr>
          <p:spPr bwMode="auto">
            <a:xfrm>
              <a:off x="2880680" y="2536966"/>
              <a:ext cx="4176464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3600" b="1" dirty="0"/>
                <a:t>TRANSPARENCE</a:t>
              </a:r>
              <a:endParaRPr lang="fr-FR" sz="3600" b="1" cap="all" dirty="0">
                <a:solidFill>
                  <a:srgbClr val="FF0000"/>
                </a:solidFill>
              </a:endParaRPr>
            </a:p>
          </p:txBody>
        </p:sp>
        <p:sp>
          <p:nvSpPr>
            <p:cNvPr id="49180" name="Flèche droite 5"/>
            <p:cNvSpPr>
              <a:spLocks noChangeArrowheads="1"/>
            </p:cNvSpPr>
            <p:nvPr/>
          </p:nvSpPr>
          <p:spPr bwMode="auto">
            <a:xfrm>
              <a:off x="1745617" y="2522575"/>
              <a:ext cx="1135063" cy="692150"/>
            </a:xfrm>
            <a:prstGeom prst="rightArrow">
              <a:avLst>
                <a:gd name="adj1" fmla="val 50000"/>
                <a:gd name="adj2" fmla="val 50086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</p:grpSp>
      <p:grpSp>
        <p:nvGrpSpPr>
          <p:cNvPr id="9" name="Groupe 8"/>
          <p:cNvGrpSpPr>
            <a:grpSpLocks/>
          </p:cNvGrpSpPr>
          <p:nvPr/>
        </p:nvGrpSpPr>
        <p:grpSpPr bwMode="auto">
          <a:xfrm>
            <a:off x="3673475" y="2851150"/>
            <a:ext cx="5311775" cy="692150"/>
            <a:chOff x="1745617" y="2522575"/>
            <a:chExt cx="5311527" cy="692150"/>
          </a:xfrm>
        </p:grpSpPr>
        <p:sp>
          <p:nvSpPr>
            <p:cNvPr id="11" name="ZoneTexte 10"/>
            <p:cNvSpPr txBox="1"/>
            <p:nvPr/>
          </p:nvSpPr>
          <p:spPr bwMode="auto">
            <a:xfrm>
              <a:off x="2880680" y="2536966"/>
              <a:ext cx="4176464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3600" b="1" cap="all" dirty="0"/>
                <a:t>Traçabilité</a:t>
              </a:r>
              <a:endParaRPr lang="fr-FR" sz="3600" b="1" cap="all" dirty="0">
                <a:solidFill>
                  <a:srgbClr val="FF0000"/>
                </a:solidFill>
              </a:endParaRPr>
            </a:p>
          </p:txBody>
        </p:sp>
        <p:sp>
          <p:nvSpPr>
            <p:cNvPr id="49176" name="Flèche droite 5"/>
            <p:cNvSpPr>
              <a:spLocks noChangeArrowheads="1"/>
            </p:cNvSpPr>
            <p:nvPr/>
          </p:nvSpPr>
          <p:spPr bwMode="auto">
            <a:xfrm>
              <a:off x="1745617" y="2522575"/>
              <a:ext cx="1135063" cy="692150"/>
            </a:xfrm>
            <a:prstGeom prst="rightArrow">
              <a:avLst>
                <a:gd name="adj1" fmla="val 50000"/>
                <a:gd name="adj2" fmla="val 50086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</p:grp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3657600" y="3714750"/>
            <a:ext cx="5310188" cy="692150"/>
            <a:chOff x="1745617" y="2522575"/>
            <a:chExt cx="5311527" cy="692150"/>
          </a:xfrm>
        </p:grpSpPr>
        <p:sp>
          <p:nvSpPr>
            <p:cNvPr id="14" name="ZoneTexte 13"/>
            <p:cNvSpPr txBox="1"/>
            <p:nvPr/>
          </p:nvSpPr>
          <p:spPr bwMode="auto">
            <a:xfrm>
              <a:off x="2880680" y="2536966"/>
              <a:ext cx="4176464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3600" b="1" cap="all" dirty="0"/>
                <a:t>Sécurité</a:t>
              </a:r>
              <a:endParaRPr lang="fr-FR" sz="3600" b="1" cap="all" dirty="0">
                <a:solidFill>
                  <a:srgbClr val="FF0000"/>
                </a:solidFill>
              </a:endParaRPr>
            </a:p>
          </p:txBody>
        </p:sp>
        <p:sp>
          <p:nvSpPr>
            <p:cNvPr id="49172" name="Flèche droite 5"/>
            <p:cNvSpPr>
              <a:spLocks noChangeArrowheads="1"/>
            </p:cNvSpPr>
            <p:nvPr/>
          </p:nvSpPr>
          <p:spPr bwMode="auto">
            <a:xfrm>
              <a:off x="1745617" y="2522575"/>
              <a:ext cx="1135063" cy="692150"/>
            </a:xfrm>
            <a:prstGeom prst="rightArrow">
              <a:avLst>
                <a:gd name="adj1" fmla="val 50000"/>
                <a:gd name="adj2" fmla="val 50086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</p:grpSp>
      <p:grpSp>
        <p:nvGrpSpPr>
          <p:cNvPr id="16" name="Groupe 15"/>
          <p:cNvGrpSpPr>
            <a:grpSpLocks/>
          </p:cNvGrpSpPr>
          <p:nvPr/>
        </p:nvGrpSpPr>
        <p:grpSpPr bwMode="auto">
          <a:xfrm>
            <a:off x="3657600" y="4579938"/>
            <a:ext cx="5310188" cy="692150"/>
            <a:chOff x="1745617" y="2522575"/>
            <a:chExt cx="5311527" cy="692150"/>
          </a:xfrm>
        </p:grpSpPr>
        <p:sp>
          <p:nvSpPr>
            <p:cNvPr id="17" name="ZoneTexte 16"/>
            <p:cNvSpPr txBox="1"/>
            <p:nvPr/>
          </p:nvSpPr>
          <p:spPr bwMode="auto">
            <a:xfrm>
              <a:off x="2880680" y="2536966"/>
              <a:ext cx="4176464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3600" b="1" cap="all" dirty="0"/>
                <a:t>Célérité</a:t>
              </a:r>
              <a:endParaRPr lang="fr-FR" sz="3600" b="1" cap="all" dirty="0">
                <a:solidFill>
                  <a:srgbClr val="FF0000"/>
                </a:solidFill>
              </a:endParaRPr>
            </a:p>
          </p:txBody>
        </p:sp>
        <p:sp>
          <p:nvSpPr>
            <p:cNvPr id="49168" name="Flèche droite 5"/>
            <p:cNvSpPr>
              <a:spLocks noChangeArrowheads="1"/>
            </p:cNvSpPr>
            <p:nvPr/>
          </p:nvSpPr>
          <p:spPr bwMode="auto">
            <a:xfrm>
              <a:off x="1745617" y="2522575"/>
              <a:ext cx="1135063" cy="692150"/>
            </a:xfrm>
            <a:prstGeom prst="rightArrow">
              <a:avLst>
                <a:gd name="adj1" fmla="val 50000"/>
                <a:gd name="adj2" fmla="val 50086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5745163"/>
            <a:ext cx="9906000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38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r-FR" sz="3800" b="1" dirty="0">
                <a:solidFill>
                  <a:srgbClr val="FF0000"/>
                </a:solidFill>
              </a:rPr>
              <a:t> ELECTION JUSTE, CREDIBLE &amp; </a:t>
            </a:r>
            <a:r>
              <a:rPr lang="fr-FR" sz="3800" b="1" cap="all" dirty="0">
                <a:solidFill>
                  <a:srgbClr val="FF0000"/>
                </a:solidFill>
              </a:rPr>
              <a:t>Apaisée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4"/>
          <p:cNvSpPr>
            <a:spLocks noChangeArrowheads="1"/>
          </p:cNvSpPr>
          <p:nvPr/>
        </p:nvSpPr>
        <p:spPr bwMode="auto">
          <a:xfrm>
            <a:off x="4500563" y="28051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51203" name="Rectangle 22"/>
          <p:cNvSpPr>
            <a:spLocks noChangeArrowheads="1"/>
          </p:cNvSpPr>
          <p:nvPr/>
        </p:nvSpPr>
        <p:spPr bwMode="auto">
          <a:xfrm>
            <a:off x="4200525" y="19161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51204" name="Text Box 38"/>
          <p:cNvSpPr txBox="1">
            <a:spLocks noChangeArrowheads="1"/>
          </p:cNvSpPr>
          <p:nvPr/>
        </p:nvSpPr>
        <p:spPr bwMode="auto">
          <a:xfrm>
            <a:off x="-15875" y="3152775"/>
            <a:ext cx="9928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74838" indent="-881063"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tabLst>
                <a:tab pos="1528763" algn="l"/>
                <a:tab pos="3768725" algn="l"/>
              </a:tabLst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tabLst>
                <a:tab pos="1528763" algn="l"/>
                <a:tab pos="3768725" algn="l"/>
              </a:tabLst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tabLst>
                <a:tab pos="1528763" algn="l"/>
                <a:tab pos="3768725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>
                <a:tab pos="1528763" algn="l"/>
                <a:tab pos="3768725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1528763" algn="l"/>
                <a:tab pos="3768725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1528763" algn="l"/>
                <a:tab pos="3768725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1528763" algn="l"/>
                <a:tab pos="3768725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1528763" algn="l"/>
                <a:tab pos="3768725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1528763" algn="l"/>
                <a:tab pos="3768725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i="0">
                <a:solidFill>
                  <a:schemeClr val="accent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MERCI !!!</a:t>
            </a:r>
            <a:endParaRPr lang="fr-FR" altLang="fr-FR" sz="2800" b="0">
              <a:solidFill>
                <a:srgbClr val="00009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ChangeArrowheads="1"/>
          </p:cNvSpPr>
          <p:nvPr/>
        </p:nvSpPr>
        <p:spPr bwMode="auto">
          <a:xfrm>
            <a:off x="4500563" y="28051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10243" name="Rectangle 22"/>
          <p:cNvSpPr>
            <a:spLocks noChangeArrowheads="1"/>
          </p:cNvSpPr>
          <p:nvPr/>
        </p:nvSpPr>
        <p:spPr bwMode="auto">
          <a:xfrm>
            <a:off x="4129088" y="260508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987425" y="3860800"/>
            <a:ext cx="8456613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fr-FR" sz="2400" b="1" i="0" dirty="0">
              <a:solidFill>
                <a:srgbClr val="000099"/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fr-FR" sz="2400" b="1" i="0" dirty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B- MODE MANUEL ASSISTE</a:t>
            </a:r>
            <a:r>
              <a:rPr lang="fr-FR" sz="2400" b="1" i="0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fr-FR" sz="2400" b="1" i="0" dirty="0">
              <a:solidFill>
                <a:srgbClr val="000099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245" name="Text Box 38"/>
          <p:cNvSpPr txBox="1">
            <a:spLocks noChangeArrowheads="1"/>
          </p:cNvSpPr>
          <p:nvPr/>
        </p:nvSpPr>
        <p:spPr bwMode="auto">
          <a:xfrm>
            <a:off x="0" y="98425"/>
            <a:ext cx="9906000" cy="5222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tabLst>
                <a:tab pos="3314700" algn="l"/>
              </a:tabLst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tabLst>
                <a:tab pos="3314700" algn="l"/>
              </a:tabLst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i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Une solution, deux (2) modes opératoires</a:t>
            </a:r>
            <a:endParaRPr lang="fr-FR" altLang="fr-FR" sz="2800" b="0">
              <a:solidFill>
                <a:schemeClr val="tx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992188" y="1571625"/>
            <a:ext cx="8456612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fr-FR" sz="2400" b="1" i="0" dirty="0">
              <a:solidFill>
                <a:srgbClr val="000099"/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fr-FR" sz="2400" b="1" i="0" dirty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A- MODE ELECTRONIQUE </a:t>
            </a:r>
          </a:p>
          <a:p>
            <a:pPr algn="ctr">
              <a:defRPr/>
            </a:pPr>
            <a:endParaRPr lang="fr-FR" sz="2400" b="1" i="0" dirty="0">
              <a:solidFill>
                <a:schemeClr val="accent6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"/>
          <p:cNvSpPr>
            <a:spLocks noChangeArrowheads="1"/>
          </p:cNvSpPr>
          <p:nvPr/>
        </p:nvSpPr>
        <p:spPr bwMode="auto">
          <a:xfrm>
            <a:off x="5313363" y="286226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12291" name="Text Box 38"/>
          <p:cNvSpPr txBox="1">
            <a:spLocks noChangeArrowheads="1"/>
          </p:cNvSpPr>
          <p:nvPr/>
        </p:nvSpPr>
        <p:spPr bwMode="auto">
          <a:xfrm>
            <a:off x="-11113" y="-26988"/>
            <a:ext cx="9906001" cy="5222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tabLst>
                <a:tab pos="3314700" algn="l"/>
              </a:tabLst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tabLst>
                <a:tab pos="3314700" algn="l"/>
              </a:tabLst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i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Plusieurs canaux et</a:t>
            </a:r>
            <a:r>
              <a:rPr lang="fr-FR" altLang="fr-FR" sz="2800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800" i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technologies </a:t>
            </a:r>
          </a:p>
        </p:txBody>
      </p: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704850" y="896938"/>
            <a:ext cx="91408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fr-FR" altLang="fr-FR" sz="3200" b="1" i="0" dirty="0" smtClean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SUCCES </a:t>
            </a:r>
            <a:r>
              <a:rPr lang="fr-FR" altLang="fr-FR" sz="3200" i="0" dirty="0" smtClean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 décline en plusieurs canaux et technologies pour :</a:t>
            </a:r>
          </a:p>
          <a:p>
            <a:pPr algn="just">
              <a:defRPr/>
            </a:pPr>
            <a:endParaRPr lang="fr-FR" altLang="fr-FR" sz="3200" i="0" dirty="0">
              <a:solidFill>
                <a:srgbClr val="00009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52450" indent="-457200">
              <a:buFont typeface="Wingdings" panose="05000000000000000000" pitchFamily="2" charset="2"/>
              <a:buChar char="q"/>
              <a:defRPr/>
            </a:pPr>
            <a:r>
              <a:rPr lang="fr-FR" altLang="fr-FR" sz="3000" b="1" i="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Répondre à des problématiques précises</a:t>
            </a:r>
          </a:p>
          <a:p>
            <a:pPr algn="just">
              <a:defRPr/>
            </a:pPr>
            <a:endParaRPr lang="fr-FR" altLang="fr-FR" sz="3000" i="0" dirty="0" smtClean="0">
              <a:solidFill>
                <a:srgbClr val="00009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52450" indent="-457200">
              <a:buFont typeface="Wingdings" panose="05000000000000000000" pitchFamily="2" charset="2"/>
              <a:buChar char="q"/>
              <a:defRPr/>
            </a:pPr>
            <a:r>
              <a:rPr lang="fr-FR" altLang="fr-FR" sz="3000" b="1" i="0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Assurer de la redondance à une opération hautement critique</a:t>
            </a:r>
          </a:p>
          <a:p>
            <a:pPr>
              <a:defRPr/>
            </a:pPr>
            <a:endParaRPr lang="fr-FR" altLang="fr-FR" sz="3000" b="1" i="0" dirty="0" smtClean="0">
              <a:solidFill>
                <a:srgbClr val="FF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52450" indent="-457200">
              <a:buFont typeface="Wingdings" panose="05000000000000000000" pitchFamily="2" charset="2"/>
              <a:buChar char="q"/>
              <a:defRPr/>
            </a:pPr>
            <a:r>
              <a:rPr lang="fr-FR" altLang="fr-FR" sz="3000" b="1" i="0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Fiabiliser les résultats partiels par le rapprochement de données issues des différents canaux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"/>
          <p:cNvSpPr>
            <a:spLocks noChangeArrowheads="1"/>
          </p:cNvSpPr>
          <p:nvPr/>
        </p:nvSpPr>
        <p:spPr bwMode="auto">
          <a:xfrm>
            <a:off x="5384800" y="2832100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14339" name="Rectangle 22"/>
          <p:cNvSpPr>
            <a:spLocks noChangeArrowheads="1"/>
          </p:cNvSpPr>
          <p:nvPr/>
        </p:nvSpPr>
        <p:spPr bwMode="auto">
          <a:xfrm>
            <a:off x="4211638" y="263683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776288" y="698500"/>
            <a:ext cx="3671887" cy="2659063"/>
            <a:chOff x="6894975" y="933452"/>
            <a:chExt cx="3672408" cy="2658474"/>
          </a:xfrm>
        </p:grpSpPr>
        <p:pic>
          <p:nvPicPr>
            <p:cNvPr id="14352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778" y="1678989"/>
              <a:ext cx="2876550" cy="191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3" name="Text Box 38"/>
            <p:cNvSpPr txBox="1">
              <a:spLocks noChangeArrowheads="1"/>
            </p:cNvSpPr>
            <p:nvPr/>
          </p:nvSpPr>
          <p:spPr bwMode="auto">
            <a:xfrm>
              <a:off x="6894975" y="933452"/>
              <a:ext cx="3672408" cy="953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5250"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i="0">
                  <a:solidFill>
                    <a:srgbClr val="FF0000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Serveur Vocal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i="0">
                  <a:solidFill>
                    <a:srgbClr val="FF0000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Interactif (SVI)</a:t>
              </a:r>
              <a:endParaRPr lang="fr-FR" altLang="fr-FR" sz="2400" b="0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776288" y="4059238"/>
            <a:ext cx="4103687" cy="2392362"/>
            <a:chOff x="392807" y="4131928"/>
            <a:chExt cx="4103688" cy="2393416"/>
          </a:xfrm>
        </p:grpSpPr>
        <p:sp>
          <p:nvSpPr>
            <p:cNvPr id="14350" name="Text Box 38"/>
            <p:cNvSpPr txBox="1">
              <a:spLocks noChangeArrowheads="1"/>
            </p:cNvSpPr>
            <p:nvPr/>
          </p:nvSpPr>
          <p:spPr bwMode="auto">
            <a:xfrm>
              <a:off x="392807" y="4131928"/>
              <a:ext cx="4103688" cy="954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5250"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i="0">
                  <a:solidFill>
                    <a:srgbClr val="FF0000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Stylo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i="0">
                  <a:solidFill>
                    <a:srgbClr val="FF0000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numérique</a:t>
              </a:r>
              <a:endParaRPr lang="fr-FR" altLang="fr-FR" sz="2800" b="0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351" name="Imag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07" y="4982294"/>
              <a:ext cx="3819525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2" name="Text Box 38"/>
          <p:cNvSpPr txBox="1">
            <a:spLocks noChangeArrowheads="1"/>
          </p:cNvSpPr>
          <p:nvPr/>
        </p:nvSpPr>
        <p:spPr bwMode="auto">
          <a:xfrm>
            <a:off x="-11113" y="-26988"/>
            <a:ext cx="9906001" cy="5222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tabLst>
                <a:tab pos="3314700" algn="l"/>
              </a:tabLst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tabLst>
                <a:tab pos="3314700" algn="l"/>
              </a:tabLst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i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Plusieurs canaux et</a:t>
            </a:r>
            <a:r>
              <a:rPr lang="fr-FR" altLang="fr-FR" sz="2800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800" i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technologies </a:t>
            </a:r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5334000" y="3654425"/>
            <a:ext cx="5164138" cy="3519488"/>
            <a:chOff x="5333563" y="3653869"/>
            <a:chExt cx="5164053" cy="3519275"/>
          </a:xfrm>
        </p:grpSpPr>
        <p:sp>
          <p:nvSpPr>
            <p:cNvPr id="14348" name="Text Box 38"/>
            <p:cNvSpPr txBox="1">
              <a:spLocks noChangeArrowheads="1"/>
            </p:cNvSpPr>
            <p:nvPr/>
          </p:nvSpPr>
          <p:spPr bwMode="auto">
            <a:xfrm>
              <a:off x="6249536" y="3653869"/>
              <a:ext cx="3600391" cy="954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5250">
                <a:spcBef>
                  <a:spcPct val="10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1600" b="1">
                  <a:solidFill>
                    <a:srgbClr val="00008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rgbClr val="00008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Ø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ü"/>
                <a:defRPr sz="1400">
                  <a:solidFill>
                    <a:srgbClr val="000080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i="0">
                  <a:solidFill>
                    <a:srgbClr val="FF0000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Scanner de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i="0">
                  <a:solidFill>
                    <a:srgbClr val="FF0000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 numérisation</a:t>
              </a:r>
              <a:endParaRPr lang="fr-FR" altLang="fr-FR" sz="2800" b="0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349" name="Imag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563" y="3816867"/>
              <a:ext cx="5164053" cy="3356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6273800" y="714375"/>
            <a:ext cx="3313113" cy="2498725"/>
            <a:chOff x="6321152" y="697805"/>
            <a:chExt cx="3313113" cy="2498848"/>
          </a:xfrm>
        </p:grpSpPr>
        <p:pic>
          <p:nvPicPr>
            <p:cNvPr id="14345" name="Imag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458" y="1780277"/>
              <a:ext cx="1454670" cy="141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Text Box 38"/>
            <p:cNvSpPr txBox="1">
              <a:spLocks noChangeArrowheads="1"/>
            </p:cNvSpPr>
            <p:nvPr/>
          </p:nvSpPr>
          <p:spPr bwMode="auto">
            <a:xfrm>
              <a:off x="6321152" y="697805"/>
              <a:ext cx="3313113" cy="954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52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fr-FR" sz="2800" b="1" i="0">
                  <a:solidFill>
                    <a:srgbClr val="FF0000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Téléphone + SMS cryptés</a:t>
              </a:r>
              <a:endParaRPr lang="fr-FR" altLang="fr-FR" sz="2800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347" name="Imag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311" y="1772817"/>
              <a:ext cx="1576140" cy="1423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/>
          <p:cNvSpPr>
            <a:spLocks noChangeArrowheads="1"/>
          </p:cNvSpPr>
          <p:nvPr/>
        </p:nvSpPr>
        <p:spPr bwMode="auto">
          <a:xfrm>
            <a:off x="5313363" y="286226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16387" name="Text Box 38"/>
          <p:cNvSpPr txBox="1">
            <a:spLocks noChangeArrowheads="1"/>
          </p:cNvSpPr>
          <p:nvPr/>
        </p:nvSpPr>
        <p:spPr bwMode="auto">
          <a:xfrm>
            <a:off x="-11113" y="3122613"/>
            <a:ext cx="9906001" cy="5222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tabLst>
                <a:tab pos="3314700" algn="l"/>
              </a:tabLst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tabLst>
                <a:tab pos="3314700" algn="l"/>
              </a:tabLst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i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Descriptions des canaux et des</a:t>
            </a:r>
            <a:r>
              <a:rPr lang="fr-FR" altLang="fr-FR" sz="2800" i="0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800" i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technologies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6200775" y="492125"/>
            <a:ext cx="3713163" cy="6781800"/>
            <a:chOff x="6208713" y="476250"/>
            <a:chExt cx="3713162" cy="6781800"/>
          </a:xfrm>
        </p:grpSpPr>
        <p:sp>
          <p:nvSpPr>
            <p:cNvPr id="18480" name="Rectangle 37"/>
            <p:cNvSpPr>
              <a:spLocks noChangeArrowheads="1"/>
            </p:cNvSpPr>
            <p:nvPr/>
          </p:nvSpPr>
          <p:spPr bwMode="auto">
            <a:xfrm>
              <a:off x="6208713" y="476250"/>
              <a:ext cx="3713162" cy="6781800"/>
            </a:xfrm>
            <a:prstGeom prst="rect">
              <a:avLst/>
            </a:prstGeom>
            <a:solidFill>
              <a:srgbClr val="FDECD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  <p:sp>
          <p:nvSpPr>
            <p:cNvPr id="18481" name="ZoneTexte 6"/>
            <p:cNvSpPr txBox="1">
              <a:spLocks noChangeArrowheads="1"/>
            </p:cNvSpPr>
            <p:nvPr/>
          </p:nvSpPr>
          <p:spPr bwMode="auto">
            <a:xfrm>
              <a:off x="6761138" y="692150"/>
              <a:ext cx="24784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2800" b="1" i="0">
                  <a:solidFill>
                    <a:srgbClr val="FF0000"/>
                  </a:solidFill>
                </a:rPr>
                <a:t>CNTD (CENI)</a:t>
              </a:r>
              <a:endParaRPr lang="fr-FR" altLang="fr-FR"/>
            </a:p>
          </p:txBody>
        </p:sp>
        <p:sp>
          <p:nvSpPr>
            <p:cNvPr id="18482" name="Rectangle 34"/>
            <p:cNvSpPr>
              <a:spLocks noChangeArrowheads="1"/>
            </p:cNvSpPr>
            <p:nvPr/>
          </p:nvSpPr>
          <p:spPr bwMode="auto">
            <a:xfrm>
              <a:off x="6537176" y="6351588"/>
              <a:ext cx="3121025" cy="369887"/>
            </a:xfrm>
            <a:prstGeom prst="rect">
              <a:avLst/>
            </a:prstGeom>
            <a:solidFill>
              <a:srgbClr val="FF0000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800" b="1" i="0">
                  <a:solidFill>
                    <a:schemeClr val="bg1"/>
                  </a:solidFill>
                </a:rPr>
                <a:t>Stockage / traitement</a:t>
              </a:r>
              <a:endParaRPr lang="fr-FR" altLang="fr-FR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-15875" y="463550"/>
            <a:ext cx="3224213" cy="6781800"/>
            <a:chOff x="-15552" y="463550"/>
            <a:chExt cx="3224213" cy="67818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-15552" y="463550"/>
              <a:ext cx="3224213" cy="678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478" name="ZoneTexte 4"/>
            <p:cNvSpPr txBox="1">
              <a:spLocks noChangeArrowheads="1"/>
            </p:cNvSpPr>
            <p:nvPr/>
          </p:nvSpPr>
          <p:spPr bwMode="auto">
            <a:xfrm>
              <a:off x="444153" y="620713"/>
              <a:ext cx="20605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2800" b="1" i="0">
                  <a:solidFill>
                    <a:srgbClr val="FF0000"/>
                  </a:solidFill>
                </a:rPr>
                <a:t>BV (CRV)</a:t>
              </a:r>
            </a:p>
            <a:p>
              <a:pPr algn="ctr"/>
              <a:r>
                <a:rPr lang="fr-FR" altLang="fr-FR" b="1" i="0"/>
                <a:t>PDT ou RAP</a:t>
              </a:r>
              <a:endParaRPr lang="fr-FR" altLang="fr-FR"/>
            </a:p>
          </p:txBody>
        </p:sp>
        <p:sp>
          <p:nvSpPr>
            <p:cNvPr id="18479" name="Rectangle 20"/>
            <p:cNvSpPr>
              <a:spLocks noChangeArrowheads="1"/>
            </p:cNvSpPr>
            <p:nvPr/>
          </p:nvSpPr>
          <p:spPr bwMode="auto">
            <a:xfrm>
              <a:off x="630783" y="6340475"/>
              <a:ext cx="1585913" cy="369888"/>
            </a:xfrm>
            <a:prstGeom prst="rect">
              <a:avLst/>
            </a:prstGeom>
            <a:solidFill>
              <a:srgbClr val="FF0000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800" b="1" i="0">
                  <a:solidFill>
                    <a:schemeClr val="bg1"/>
                  </a:solidFill>
                </a:rPr>
                <a:t>Collecte</a:t>
              </a:r>
              <a:endParaRPr lang="fr-FR" altLang="fr-FR" sz="1800" b="1">
                <a:solidFill>
                  <a:schemeClr val="bg1"/>
                </a:solidFill>
              </a:endParaRPr>
            </a:p>
          </p:txBody>
        </p:sp>
      </p:grp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4527550" y="285273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18437" name="Rectangle 22"/>
          <p:cNvSpPr>
            <a:spLocks noChangeArrowheads="1"/>
          </p:cNvSpPr>
          <p:nvPr/>
        </p:nvSpPr>
        <p:spPr bwMode="auto">
          <a:xfrm>
            <a:off x="7400925" y="2778125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18438" name="Text Box 38"/>
          <p:cNvSpPr txBox="1">
            <a:spLocks noChangeArrowheads="1"/>
          </p:cNvSpPr>
          <p:nvPr/>
        </p:nvSpPr>
        <p:spPr bwMode="auto">
          <a:xfrm>
            <a:off x="0" y="-26988"/>
            <a:ext cx="9906000" cy="52387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tabLst>
                <a:tab pos="3314700" algn="l"/>
              </a:tabLst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tabLst>
                <a:tab pos="3314700" algn="l"/>
              </a:tabLst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i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Fonctionnement par SVI</a:t>
            </a:r>
          </a:p>
        </p:txBody>
      </p:sp>
      <p:grpSp>
        <p:nvGrpSpPr>
          <p:cNvPr id="16" name="Groupe 15"/>
          <p:cNvGrpSpPr>
            <a:grpSpLocks/>
          </p:cNvGrpSpPr>
          <p:nvPr/>
        </p:nvGrpSpPr>
        <p:grpSpPr bwMode="auto">
          <a:xfrm>
            <a:off x="-201613" y="2436813"/>
            <a:ext cx="2289176" cy="2000250"/>
            <a:chOff x="710211" y="1390887"/>
            <a:chExt cx="2631571" cy="2375470"/>
          </a:xfrm>
        </p:grpSpPr>
        <p:graphicFrame>
          <p:nvGraphicFramePr>
            <p:cNvPr id="18474" name="Objet 7"/>
            <p:cNvGraphicFramePr>
              <a:graphicFrameLocks noChangeAspect="1"/>
            </p:cNvGraphicFramePr>
            <p:nvPr/>
          </p:nvGraphicFramePr>
          <p:xfrm>
            <a:off x="1203839" y="2256888"/>
            <a:ext cx="940860" cy="1509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3" name="Feuille de calcul" r:id="rId5" imgW="2335203" imgH="3746611" progId="Excel.Sheet.12">
                    <p:embed/>
                  </p:oleObj>
                </mc:Choice>
                <mc:Fallback>
                  <p:oleObj name="Feuille de calcul" r:id="rId5" imgW="2335203" imgH="3746611" progId="Excel.Sheet.12">
                    <p:embed/>
                    <p:pic>
                      <p:nvPicPr>
                        <p:cNvPr id="0" name="Obje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3839" y="2256888"/>
                          <a:ext cx="940860" cy="1509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5" name="ZoneTexte 8"/>
            <p:cNvSpPr txBox="1">
              <a:spLocks noChangeArrowheads="1"/>
            </p:cNvSpPr>
            <p:nvPr/>
          </p:nvSpPr>
          <p:spPr bwMode="auto">
            <a:xfrm>
              <a:off x="710211" y="1390887"/>
              <a:ext cx="1944216" cy="69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600"/>
                <a:t>PV de</a:t>
              </a:r>
            </a:p>
            <a:p>
              <a:pPr algn="ctr"/>
              <a:r>
                <a:rPr lang="fr-FR" altLang="fr-FR" sz="1600"/>
                <a:t>Résultats</a:t>
              </a:r>
            </a:p>
          </p:txBody>
        </p:sp>
        <p:pic>
          <p:nvPicPr>
            <p:cNvPr id="18476" name="Imag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90" y="1627915"/>
              <a:ext cx="894092" cy="908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15875" y="5651500"/>
            <a:ext cx="3224213" cy="523875"/>
          </a:xfrm>
          <a:prstGeom prst="rect">
            <a:avLst/>
          </a:prstGeom>
          <a:solidFill>
            <a:srgbClr val="FFFF00"/>
          </a:solidFill>
          <a:ln w="158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Saisie des données </a:t>
            </a:r>
          </a:p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ON LINE</a:t>
            </a:r>
            <a:endParaRPr lang="fr-FR" altLang="fr-FR" sz="1400" b="1">
              <a:solidFill>
                <a:schemeClr val="bg2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4249738"/>
            <a:ext cx="547687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08338" y="5641975"/>
            <a:ext cx="3000375" cy="523875"/>
          </a:xfrm>
          <a:prstGeom prst="rect">
            <a:avLst/>
          </a:prstGeom>
          <a:solidFill>
            <a:srgbClr val="FFFF00"/>
          </a:solidFill>
          <a:ln w="158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Transmission par </a:t>
            </a:r>
          </a:p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Appel Téléphonique</a:t>
            </a:r>
            <a:endParaRPr lang="fr-FR" altLang="fr-FR" sz="1400" b="1">
              <a:solidFill>
                <a:schemeClr val="bg2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1341438"/>
            <a:ext cx="1736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229350" y="5653088"/>
            <a:ext cx="3692525" cy="523875"/>
          </a:xfrm>
          <a:prstGeom prst="rect">
            <a:avLst/>
          </a:prstGeom>
          <a:solidFill>
            <a:srgbClr val="FFFF00"/>
          </a:solidFill>
          <a:ln w="158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Authentification, stockage </a:t>
            </a:r>
          </a:p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en BD, traitement  et édition des états</a:t>
            </a:r>
            <a:endParaRPr lang="fr-FR" altLang="fr-FR" sz="1400" b="1">
              <a:solidFill>
                <a:schemeClr val="bg2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2225675" y="2981325"/>
            <a:ext cx="152400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" name="Ellipse 28"/>
          <p:cNvSpPr/>
          <p:nvPr/>
        </p:nvSpPr>
        <p:spPr>
          <a:xfrm>
            <a:off x="2444750" y="3124200"/>
            <a:ext cx="152400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" name="Ellipse 29"/>
          <p:cNvSpPr/>
          <p:nvPr/>
        </p:nvSpPr>
        <p:spPr>
          <a:xfrm>
            <a:off x="2698750" y="3290888"/>
            <a:ext cx="152400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1" name="Ellipse 30"/>
          <p:cNvSpPr/>
          <p:nvPr/>
        </p:nvSpPr>
        <p:spPr>
          <a:xfrm>
            <a:off x="2932113" y="3438525"/>
            <a:ext cx="152400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" name="Ellipse 33"/>
          <p:cNvSpPr/>
          <p:nvPr/>
        </p:nvSpPr>
        <p:spPr>
          <a:xfrm>
            <a:off x="3163888" y="3622675"/>
            <a:ext cx="152400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" name="Ellipse 35"/>
          <p:cNvSpPr/>
          <p:nvPr/>
        </p:nvSpPr>
        <p:spPr>
          <a:xfrm>
            <a:off x="3400425" y="3783013"/>
            <a:ext cx="152400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" name="Ellipse 36"/>
          <p:cNvSpPr/>
          <p:nvPr/>
        </p:nvSpPr>
        <p:spPr>
          <a:xfrm>
            <a:off x="3644900" y="3959225"/>
            <a:ext cx="152400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9" name="Ellipse 38"/>
          <p:cNvSpPr/>
          <p:nvPr/>
        </p:nvSpPr>
        <p:spPr>
          <a:xfrm>
            <a:off x="3859213" y="4116388"/>
            <a:ext cx="152400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" name="Ellipse 39"/>
          <p:cNvSpPr/>
          <p:nvPr/>
        </p:nvSpPr>
        <p:spPr>
          <a:xfrm>
            <a:off x="4086225" y="4259263"/>
            <a:ext cx="152400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" name="Ellipse 40"/>
          <p:cNvSpPr/>
          <p:nvPr/>
        </p:nvSpPr>
        <p:spPr>
          <a:xfrm>
            <a:off x="4738688" y="4149725"/>
            <a:ext cx="152400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2" name="Ellipse 41"/>
          <p:cNvSpPr/>
          <p:nvPr/>
        </p:nvSpPr>
        <p:spPr>
          <a:xfrm>
            <a:off x="4953000" y="4005263"/>
            <a:ext cx="152400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3" name="Ellipse 42"/>
          <p:cNvSpPr/>
          <p:nvPr/>
        </p:nvSpPr>
        <p:spPr>
          <a:xfrm>
            <a:off x="5180013" y="3851275"/>
            <a:ext cx="152400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4" name="Ellipse 43"/>
          <p:cNvSpPr/>
          <p:nvPr/>
        </p:nvSpPr>
        <p:spPr>
          <a:xfrm>
            <a:off x="5389563" y="3706813"/>
            <a:ext cx="152400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5" name="Ellipse 44"/>
          <p:cNvSpPr/>
          <p:nvPr/>
        </p:nvSpPr>
        <p:spPr>
          <a:xfrm>
            <a:off x="5541963" y="3562350"/>
            <a:ext cx="152400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6" name="Ellipse 45"/>
          <p:cNvSpPr/>
          <p:nvPr/>
        </p:nvSpPr>
        <p:spPr>
          <a:xfrm>
            <a:off x="5784850" y="3386138"/>
            <a:ext cx="152400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7" name="Ellipse 46"/>
          <p:cNvSpPr/>
          <p:nvPr/>
        </p:nvSpPr>
        <p:spPr>
          <a:xfrm>
            <a:off x="5986463" y="3233738"/>
            <a:ext cx="152400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8" name="Ellipse 47"/>
          <p:cNvSpPr/>
          <p:nvPr/>
        </p:nvSpPr>
        <p:spPr>
          <a:xfrm>
            <a:off x="6188075" y="3043238"/>
            <a:ext cx="152400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9" name="Ellipse 48"/>
          <p:cNvSpPr/>
          <p:nvPr/>
        </p:nvSpPr>
        <p:spPr>
          <a:xfrm>
            <a:off x="6396038" y="2852738"/>
            <a:ext cx="152400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8088313" y="1492250"/>
            <a:ext cx="2016125" cy="1550988"/>
            <a:chOff x="8121352" y="1518256"/>
            <a:chExt cx="2016224" cy="1550704"/>
          </a:xfrm>
        </p:grpSpPr>
        <p:sp>
          <p:nvSpPr>
            <p:cNvPr id="18470" name="Double flèche horizontale 51"/>
            <p:cNvSpPr>
              <a:spLocks noChangeArrowheads="1"/>
            </p:cNvSpPr>
            <p:nvPr/>
          </p:nvSpPr>
          <p:spPr bwMode="auto">
            <a:xfrm>
              <a:off x="8121352" y="1772816"/>
              <a:ext cx="952500" cy="503238"/>
            </a:xfrm>
            <a:prstGeom prst="leftRightArrow">
              <a:avLst>
                <a:gd name="adj1" fmla="val 50000"/>
                <a:gd name="adj2" fmla="val 50105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  <p:grpSp>
          <p:nvGrpSpPr>
            <p:cNvPr id="18471" name="Groupe 52"/>
            <p:cNvGrpSpPr>
              <a:grpSpLocks/>
            </p:cNvGrpSpPr>
            <p:nvPr/>
          </p:nvGrpSpPr>
          <p:grpSpPr bwMode="auto">
            <a:xfrm>
              <a:off x="9050138" y="1518256"/>
              <a:ext cx="1087438" cy="1550704"/>
              <a:chOff x="8890000" y="1661617"/>
              <a:chExt cx="1087438" cy="1550704"/>
            </a:xfrm>
          </p:grpSpPr>
          <p:pic>
            <p:nvPicPr>
              <p:cNvPr id="18472" name="Image 5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5250" y="1661617"/>
                <a:ext cx="896938" cy="903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73" name="ZoneTexte 54"/>
              <p:cNvSpPr txBox="1">
                <a:spLocks noChangeArrowheads="1"/>
              </p:cNvSpPr>
              <p:nvPr/>
            </p:nvSpPr>
            <p:spPr bwMode="auto">
              <a:xfrm>
                <a:off x="8890000" y="2689101"/>
                <a:ext cx="108743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fr-FR" sz="1400"/>
                  <a:t>Base de données</a:t>
                </a:r>
              </a:p>
            </p:txBody>
          </p:sp>
        </p:grpSp>
      </p:grpSp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6753225" y="2997200"/>
            <a:ext cx="1768475" cy="2033588"/>
            <a:chOff x="6753200" y="2997399"/>
            <a:chExt cx="1768499" cy="2032694"/>
          </a:xfrm>
        </p:grpSpPr>
        <p:graphicFrame>
          <p:nvGraphicFramePr>
            <p:cNvPr id="18467" name="Objet 21"/>
            <p:cNvGraphicFramePr>
              <a:graphicFrameLocks noChangeAspect="1"/>
            </p:cNvGraphicFramePr>
            <p:nvPr/>
          </p:nvGraphicFramePr>
          <p:xfrm>
            <a:off x="7516042" y="4015680"/>
            <a:ext cx="1005657" cy="1014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4" name="Feuille de calcul" r:id="rId12" imgW="1393371" imgH="1014555" progId="Excel.Sheet.12">
                    <p:embed/>
                  </p:oleObj>
                </mc:Choice>
                <mc:Fallback>
                  <p:oleObj name="Feuille de calcul" r:id="rId12" imgW="1393371" imgH="1014555" progId="Excel.Sheet.12">
                    <p:embed/>
                    <p:pic>
                      <p:nvPicPr>
                        <p:cNvPr id="0" name="Obje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6042" y="4015680"/>
                          <a:ext cx="1005657" cy="1014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468" name="Image 3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5" t="30006" r="43541" b="15305"/>
            <a:stretch>
              <a:fillRect/>
            </a:stretch>
          </p:blipFill>
          <p:spPr bwMode="auto">
            <a:xfrm>
              <a:off x="6753200" y="3962449"/>
              <a:ext cx="517525" cy="1050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9" name="Double flèche horizontale 55"/>
            <p:cNvSpPr>
              <a:spLocks noChangeArrowheads="1"/>
            </p:cNvSpPr>
            <p:nvPr/>
          </p:nvSpPr>
          <p:spPr bwMode="auto">
            <a:xfrm rot="5400000">
              <a:off x="6927991" y="3222030"/>
              <a:ext cx="952500" cy="503238"/>
            </a:xfrm>
            <a:prstGeom prst="leftRightArrow">
              <a:avLst>
                <a:gd name="adj1" fmla="val 50000"/>
                <a:gd name="adj2" fmla="val 50105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</p:grp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-17463" y="1712913"/>
            <a:ext cx="3224213" cy="307975"/>
          </a:xfrm>
          <a:prstGeom prst="rect">
            <a:avLst/>
          </a:prstGeom>
          <a:solidFill>
            <a:srgbClr val="FFFF00"/>
          </a:solidFill>
          <a:ln w="158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Appel Téléphonique</a:t>
            </a:r>
            <a:endParaRPr lang="fr-FR" altLang="fr-FR" sz="1400" b="1">
              <a:solidFill>
                <a:schemeClr val="bg2"/>
              </a:solidFill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695825" y="4640263"/>
            <a:ext cx="9699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b="1"/>
              <a:t>GSM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3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4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7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23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4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67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7"/>
          <p:cNvSpPr>
            <a:spLocks noChangeArrowheads="1"/>
          </p:cNvSpPr>
          <p:nvPr/>
        </p:nvSpPr>
        <p:spPr bwMode="auto">
          <a:xfrm>
            <a:off x="6288088" y="476250"/>
            <a:ext cx="3633787" cy="6781800"/>
          </a:xfrm>
          <a:prstGeom prst="rect">
            <a:avLst/>
          </a:prstGeom>
          <a:solidFill>
            <a:srgbClr val="FDECD1"/>
          </a:solidFill>
          <a:ln w="1587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27" name="Rectangle 26"/>
          <p:cNvSpPr/>
          <p:nvPr/>
        </p:nvSpPr>
        <p:spPr bwMode="auto">
          <a:xfrm>
            <a:off x="-15875" y="463550"/>
            <a:ext cx="2773363" cy="678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20484" name="Rectangle 14"/>
          <p:cNvSpPr>
            <a:spLocks noChangeArrowheads="1"/>
          </p:cNvSpPr>
          <p:nvPr/>
        </p:nvSpPr>
        <p:spPr bwMode="auto">
          <a:xfrm>
            <a:off x="4714875" y="2908300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20485" name="Rectangle 22"/>
          <p:cNvSpPr>
            <a:spLocks noChangeArrowheads="1"/>
          </p:cNvSpPr>
          <p:nvPr/>
        </p:nvSpPr>
        <p:spPr bwMode="auto">
          <a:xfrm>
            <a:off x="7400925" y="2778125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20486" name="Text Box 38"/>
          <p:cNvSpPr txBox="1">
            <a:spLocks noChangeArrowheads="1"/>
          </p:cNvSpPr>
          <p:nvPr/>
        </p:nvSpPr>
        <p:spPr bwMode="auto">
          <a:xfrm>
            <a:off x="0" y="-26988"/>
            <a:ext cx="9906000" cy="5222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tabLst>
                <a:tab pos="3314700" algn="l"/>
              </a:tabLst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tabLst>
                <a:tab pos="3314700" algn="l"/>
              </a:tabLst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i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Fonctionnement par SMS cryptés</a:t>
            </a:r>
          </a:p>
        </p:txBody>
      </p:sp>
      <p:sp>
        <p:nvSpPr>
          <p:cNvPr id="12295" name="ZoneTexte 4"/>
          <p:cNvSpPr txBox="1">
            <a:spLocks noChangeArrowheads="1"/>
          </p:cNvSpPr>
          <p:nvPr/>
        </p:nvSpPr>
        <p:spPr bwMode="auto">
          <a:xfrm>
            <a:off x="3368675" y="620713"/>
            <a:ext cx="2303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800" b="1" i="0">
                <a:solidFill>
                  <a:srgbClr val="FF0000"/>
                </a:solidFill>
              </a:rPr>
              <a:t>CLTD (CELI)</a:t>
            </a:r>
            <a:endParaRPr lang="fr-FR" altLang="fr-FR"/>
          </a:p>
        </p:txBody>
      </p:sp>
      <p:sp>
        <p:nvSpPr>
          <p:cNvPr id="12297" name="ZoneTexte 6"/>
          <p:cNvSpPr txBox="1">
            <a:spLocks noChangeArrowheads="1"/>
          </p:cNvSpPr>
          <p:nvPr/>
        </p:nvSpPr>
        <p:spPr bwMode="auto">
          <a:xfrm>
            <a:off x="6753225" y="692150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800" b="1" i="0">
                <a:solidFill>
                  <a:srgbClr val="FF0000"/>
                </a:solidFill>
              </a:rPr>
              <a:t>CNTD (CENI)</a:t>
            </a:r>
            <a:endParaRPr lang="fr-FR" altLang="fr-FR"/>
          </a:p>
        </p:txBody>
      </p: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4808538" y="3643313"/>
            <a:ext cx="1511300" cy="1370012"/>
            <a:chOff x="3348038" y="3128963"/>
            <a:chExt cx="1511126" cy="1370012"/>
          </a:xfrm>
        </p:grpSpPr>
        <p:sp>
          <p:nvSpPr>
            <p:cNvPr id="20524" name="ZoneTexte 11"/>
            <p:cNvSpPr txBox="1">
              <a:spLocks noChangeArrowheads="1"/>
            </p:cNvSpPr>
            <p:nvPr/>
          </p:nvSpPr>
          <p:spPr bwMode="auto">
            <a:xfrm>
              <a:off x="3728864" y="3128963"/>
              <a:ext cx="1130300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600"/>
                <a:t>Tél. + SUCCES</a:t>
              </a:r>
            </a:p>
          </p:txBody>
        </p:sp>
        <p:pic>
          <p:nvPicPr>
            <p:cNvPr id="20525" name="Imag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3733800"/>
              <a:ext cx="777875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15875" y="5734050"/>
            <a:ext cx="2773363" cy="522288"/>
          </a:xfrm>
          <a:prstGeom prst="rect">
            <a:avLst/>
          </a:prstGeom>
          <a:solidFill>
            <a:srgbClr val="FFFF00"/>
          </a:solidFill>
          <a:ln w="158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Communication verbale </a:t>
            </a:r>
          </a:p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Des résultats</a:t>
            </a:r>
            <a:endParaRPr lang="fr-FR" altLang="fr-FR" sz="1400" b="1">
              <a:solidFill>
                <a:schemeClr val="bg2"/>
              </a:solidFill>
            </a:endParaRPr>
          </a:p>
        </p:txBody>
      </p:sp>
      <p:sp>
        <p:nvSpPr>
          <p:cNvPr id="12300" name="Rectangle 20"/>
          <p:cNvSpPr>
            <a:spLocks noChangeArrowheads="1"/>
          </p:cNvSpPr>
          <p:nvPr/>
        </p:nvSpPr>
        <p:spPr bwMode="auto">
          <a:xfrm>
            <a:off x="774700" y="6381750"/>
            <a:ext cx="1585913" cy="369888"/>
          </a:xfrm>
          <a:prstGeom prst="rect">
            <a:avLst/>
          </a:prstGeom>
          <a:solidFill>
            <a:srgbClr val="FF0000"/>
          </a:solidFill>
          <a:ln w="1587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 i="0">
                <a:solidFill>
                  <a:schemeClr val="bg1"/>
                </a:solidFill>
              </a:rPr>
              <a:t>Collecte</a:t>
            </a:r>
            <a:endParaRPr lang="fr-FR" altLang="fr-FR" sz="1800" b="1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757488" y="5729288"/>
            <a:ext cx="3514725" cy="522287"/>
          </a:xfrm>
          <a:prstGeom prst="rect">
            <a:avLst/>
          </a:prstGeom>
          <a:solidFill>
            <a:srgbClr val="FFFF00"/>
          </a:solidFill>
          <a:ln w="158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Saisie via application SUCCES</a:t>
            </a:r>
            <a:endParaRPr lang="fr-FR" altLang="fr-FR" sz="1400" b="1">
              <a:solidFill>
                <a:schemeClr val="bg2"/>
              </a:solidFill>
            </a:endParaRPr>
          </a:p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Et transmission par SMS cryptés</a:t>
            </a:r>
            <a:endParaRPr lang="fr-FR" altLang="fr-FR" sz="1400" b="1">
              <a:solidFill>
                <a:schemeClr val="bg2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509713"/>
            <a:ext cx="1736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Objet 21"/>
          <p:cNvGraphicFramePr>
            <a:graphicFrameLocks noChangeAspect="1"/>
          </p:cNvGraphicFramePr>
          <p:nvPr/>
        </p:nvGraphicFramePr>
        <p:xfrm>
          <a:off x="7872413" y="4005263"/>
          <a:ext cx="10414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Feuille de calcul" r:id="rId7" imgW="1393371" imgH="1014555" progId="Excel.Sheet.12">
                  <p:embed/>
                </p:oleObj>
              </mc:Choice>
              <mc:Fallback>
                <p:oleObj name="Feuille de calcul" r:id="rId7" imgW="1393371" imgH="1014555" progId="Excel.Sheet.12">
                  <p:embed/>
                  <p:pic>
                    <p:nvPicPr>
                      <p:cNvPr id="0" name="Obje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2413" y="4005263"/>
                        <a:ext cx="10414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Image 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5" t="30006" r="43541" b="15305"/>
          <a:stretch>
            <a:fillRect/>
          </a:stretch>
        </p:blipFill>
        <p:spPr bwMode="auto">
          <a:xfrm>
            <a:off x="7224713" y="3756025"/>
            <a:ext cx="4587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288088" y="5805488"/>
            <a:ext cx="3617912" cy="523875"/>
          </a:xfrm>
          <a:prstGeom prst="rect">
            <a:avLst/>
          </a:prstGeom>
          <a:solidFill>
            <a:srgbClr val="FFFF00"/>
          </a:solidFill>
          <a:ln w="158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Authentification, décryptage, </a:t>
            </a:r>
          </a:p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stockage en BD et édition des états</a:t>
            </a:r>
            <a:endParaRPr lang="fr-FR" altLang="fr-FR" sz="1400" b="1">
              <a:solidFill>
                <a:schemeClr val="bg2"/>
              </a:solidFill>
            </a:endParaRPr>
          </a:p>
        </p:txBody>
      </p:sp>
      <p:sp>
        <p:nvSpPr>
          <p:cNvPr id="12309" name="Rectangle 34"/>
          <p:cNvSpPr>
            <a:spLocks noChangeArrowheads="1"/>
          </p:cNvSpPr>
          <p:nvPr/>
        </p:nvSpPr>
        <p:spPr bwMode="auto">
          <a:xfrm>
            <a:off x="6608763" y="6443663"/>
            <a:ext cx="3121025" cy="369887"/>
          </a:xfrm>
          <a:prstGeom prst="rect">
            <a:avLst/>
          </a:prstGeom>
          <a:solidFill>
            <a:srgbClr val="FF0000"/>
          </a:solidFill>
          <a:ln w="1587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 i="0">
                <a:solidFill>
                  <a:schemeClr val="bg1"/>
                </a:solidFill>
              </a:rPr>
              <a:t>Stockage / traitement</a:t>
            </a:r>
            <a:endParaRPr lang="fr-FR" altLang="fr-FR" sz="1800" b="1">
              <a:solidFill>
                <a:schemeClr val="bg1"/>
              </a:solidFill>
            </a:endParaRPr>
          </a:p>
        </p:txBody>
      </p:sp>
      <p:sp>
        <p:nvSpPr>
          <p:cNvPr id="34" name="Double flèche horizontale 33"/>
          <p:cNvSpPr>
            <a:spLocks noChangeArrowheads="1"/>
          </p:cNvSpPr>
          <p:nvPr/>
        </p:nvSpPr>
        <p:spPr bwMode="auto">
          <a:xfrm rot="5400000">
            <a:off x="7431882" y="3132931"/>
            <a:ext cx="952500" cy="503237"/>
          </a:xfrm>
          <a:prstGeom prst="leftRightArrow">
            <a:avLst>
              <a:gd name="adj1" fmla="val 50000"/>
              <a:gd name="adj2" fmla="val 50105"/>
            </a:avLst>
          </a:prstGeom>
          <a:solidFill>
            <a:schemeClr val="accent1"/>
          </a:solidFill>
          <a:ln w="1587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/>
          </a:p>
        </p:txBody>
      </p:sp>
      <p:grpSp>
        <p:nvGrpSpPr>
          <p:cNvPr id="20501" name="Groupe 2"/>
          <p:cNvGrpSpPr>
            <a:grpSpLocks/>
          </p:cNvGrpSpPr>
          <p:nvPr/>
        </p:nvGrpSpPr>
        <p:grpSpPr bwMode="auto">
          <a:xfrm>
            <a:off x="152400" y="1628775"/>
            <a:ext cx="2303463" cy="1173163"/>
            <a:chOff x="3521224" y="1662634"/>
            <a:chExt cx="2303463" cy="1173574"/>
          </a:xfrm>
        </p:grpSpPr>
        <p:sp>
          <p:nvSpPr>
            <p:cNvPr id="20522" name="ZoneTexte 4"/>
            <p:cNvSpPr txBox="1">
              <a:spLocks noChangeArrowheads="1"/>
            </p:cNvSpPr>
            <p:nvPr/>
          </p:nvSpPr>
          <p:spPr bwMode="auto">
            <a:xfrm>
              <a:off x="3521224" y="1662634"/>
              <a:ext cx="23034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b="1" i="0"/>
                <a:t>PDT ou RAP BV</a:t>
              </a:r>
              <a:endParaRPr lang="fr-FR" altLang="fr-FR"/>
            </a:p>
          </p:txBody>
        </p:sp>
        <p:pic>
          <p:nvPicPr>
            <p:cNvPr id="20523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874" y="2113896"/>
              <a:ext cx="538162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02" name="Groupe 36"/>
          <p:cNvGrpSpPr>
            <a:grpSpLocks/>
          </p:cNvGrpSpPr>
          <p:nvPr/>
        </p:nvGrpSpPr>
        <p:grpSpPr bwMode="auto">
          <a:xfrm>
            <a:off x="3224213" y="3860800"/>
            <a:ext cx="2303462" cy="1173163"/>
            <a:chOff x="3521224" y="1662634"/>
            <a:chExt cx="2303463" cy="1173574"/>
          </a:xfrm>
        </p:grpSpPr>
        <p:sp>
          <p:nvSpPr>
            <p:cNvPr id="20520" name="ZoneTexte 4"/>
            <p:cNvSpPr txBox="1">
              <a:spLocks noChangeArrowheads="1"/>
            </p:cNvSpPr>
            <p:nvPr/>
          </p:nvSpPr>
          <p:spPr bwMode="auto">
            <a:xfrm>
              <a:off x="3521224" y="1662634"/>
              <a:ext cx="23034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b="1" i="0"/>
                <a:t>OPS SMS</a:t>
              </a:r>
              <a:endParaRPr lang="fr-FR" altLang="fr-FR"/>
            </a:p>
          </p:txBody>
        </p:sp>
        <p:pic>
          <p:nvPicPr>
            <p:cNvPr id="20521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874" y="2113896"/>
              <a:ext cx="538162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03" name="Groupe 39"/>
          <p:cNvGrpSpPr>
            <a:grpSpLocks/>
          </p:cNvGrpSpPr>
          <p:nvPr/>
        </p:nvGrpSpPr>
        <p:grpSpPr bwMode="auto">
          <a:xfrm>
            <a:off x="3297238" y="1412875"/>
            <a:ext cx="2303462" cy="1174750"/>
            <a:chOff x="3521224" y="1662634"/>
            <a:chExt cx="2303463" cy="1173574"/>
          </a:xfrm>
        </p:grpSpPr>
        <p:sp>
          <p:nvSpPr>
            <p:cNvPr id="20518" name="ZoneTexte 4"/>
            <p:cNvSpPr txBox="1">
              <a:spLocks noChangeArrowheads="1"/>
            </p:cNvSpPr>
            <p:nvPr/>
          </p:nvSpPr>
          <p:spPr bwMode="auto">
            <a:xfrm>
              <a:off x="3521224" y="1662634"/>
              <a:ext cx="23034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b="1" i="0"/>
                <a:t>OPS TELEPHONE.</a:t>
              </a:r>
              <a:endParaRPr lang="fr-FR" altLang="fr-FR"/>
            </a:p>
          </p:txBody>
        </p:sp>
        <p:pic>
          <p:nvPicPr>
            <p:cNvPr id="20519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874" y="2113896"/>
              <a:ext cx="538162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ZoneTexte 4"/>
          <p:cNvSpPr txBox="1">
            <a:spLocks noChangeArrowheads="1"/>
          </p:cNvSpPr>
          <p:nvPr/>
        </p:nvSpPr>
        <p:spPr bwMode="auto">
          <a:xfrm>
            <a:off x="227013" y="642938"/>
            <a:ext cx="23034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800" b="1" i="0">
                <a:solidFill>
                  <a:srgbClr val="FF0000"/>
                </a:solidFill>
              </a:rPr>
              <a:t>BV (CRV)</a:t>
            </a:r>
            <a:endParaRPr lang="fr-FR" altLang="fr-FR"/>
          </a:p>
        </p:txBody>
      </p: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-25400" y="2371725"/>
            <a:ext cx="2154238" cy="2209800"/>
            <a:chOff x="-25400" y="2371725"/>
            <a:chExt cx="2154238" cy="2209403"/>
          </a:xfrm>
        </p:grpSpPr>
        <p:grpSp>
          <p:nvGrpSpPr>
            <p:cNvPr id="20514" name="Groupe 3"/>
            <p:cNvGrpSpPr>
              <a:grpSpLocks/>
            </p:cNvGrpSpPr>
            <p:nvPr/>
          </p:nvGrpSpPr>
          <p:grpSpPr bwMode="auto">
            <a:xfrm>
              <a:off x="-25400" y="3309541"/>
              <a:ext cx="1925638" cy="1271587"/>
              <a:chOff x="-24707" y="4138388"/>
              <a:chExt cx="1925664" cy="1271022"/>
            </a:xfrm>
          </p:grpSpPr>
          <p:graphicFrame>
            <p:nvGraphicFramePr>
              <p:cNvPr id="20516" name="Objet 7"/>
              <p:cNvGraphicFramePr>
                <a:graphicFrameLocks noChangeAspect="1"/>
              </p:cNvGraphicFramePr>
              <p:nvPr/>
            </p:nvGraphicFramePr>
            <p:xfrm>
              <a:off x="1082179" y="4138388"/>
              <a:ext cx="818778" cy="12710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7" name="Feuille de calcul" r:id="rId12" imgW="2335203" imgH="3746611" progId="Excel.Sheet.12">
                      <p:embed/>
                    </p:oleObj>
                  </mc:Choice>
                  <mc:Fallback>
                    <p:oleObj name="Feuille de calcul" r:id="rId12" imgW="2335203" imgH="3746611" progId="Excel.Sheet.12">
                      <p:embed/>
                      <p:pic>
                        <p:nvPicPr>
                          <p:cNvPr id="0" name="Obje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82179" y="4138388"/>
                            <a:ext cx="818778" cy="12710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17" name="ZoneTexte 8"/>
              <p:cNvSpPr txBox="1">
                <a:spLocks noChangeArrowheads="1"/>
              </p:cNvSpPr>
              <p:nvPr/>
            </p:nvSpPr>
            <p:spPr bwMode="auto">
              <a:xfrm>
                <a:off x="-24707" y="4481512"/>
                <a:ext cx="129629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sz="1600"/>
                  <a:t>PV de </a:t>
                </a:r>
              </a:p>
              <a:p>
                <a:pPr algn="ctr"/>
                <a:r>
                  <a:rPr lang="fr-FR" altLang="fr-FR" sz="1600"/>
                  <a:t>Résultats</a:t>
                </a:r>
              </a:p>
            </p:txBody>
          </p:sp>
        </p:grpSp>
        <p:graphicFrame>
          <p:nvGraphicFramePr>
            <p:cNvPr id="20515" name="Objet 4"/>
            <p:cNvGraphicFramePr>
              <a:graphicFrameLocks noChangeAspect="1"/>
            </p:cNvGraphicFramePr>
            <p:nvPr/>
          </p:nvGraphicFramePr>
          <p:xfrm>
            <a:off x="1663700" y="2371725"/>
            <a:ext cx="465138" cy="884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8" name="Visio" r:id="rId15" imgW="464776" imgH="883825" progId="Visio.Drawing.15">
                    <p:embed/>
                  </p:oleObj>
                </mc:Choice>
                <mc:Fallback>
                  <p:oleObj name="Visio" r:id="rId15" imgW="464776" imgH="883825" progId="Visio.Drawing.15">
                    <p:embed/>
                    <p:pic>
                      <p:nvPicPr>
                        <p:cNvPr id="0" name="Obje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3700" y="2371725"/>
                          <a:ext cx="465138" cy="884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Flèche droite 1"/>
          <p:cNvSpPr>
            <a:spLocks noChangeArrowheads="1"/>
          </p:cNvSpPr>
          <p:nvPr/>
        </p:nvSpPr>
        <p:spPr bwMode="auto">
          <a:xfrm>
            <a:off x="2530475" y="1814513"/>
            <a:ext cx="1414463" cy="400050"/>
          </a:xfrm>
          <a:prstGeom prst="rightArrow">
            <a:avLst>
              <a:gd name="adj1" fmla="val 50000"/>
              <a:gd name="adj2" fmla="val 50057"/>
            </a:avLst>
          </a:prstGeom>
          <a:solidFill>
            <a:schemeClr val="accent1"/>
          </a:solidFill>
          <a:ln w="1587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4" name="Flèche vers le bas 3"/>
          <p:cNvSpPr>
            <a:spLocks noChangeArrowheads="1"/>
          </p:cNvSpPr>
          <p:nvPr/>
        </p:nvSpPr>
        <p:spPr bwMode="auto">
          <a:xfrm>
            <a:off x="4232275" y="2778125"/>
            <a:ext cx="360363" cy="977900"/>
          </a:xfrm>
          <a:prstGeom prst="downArrow">
            <a:avLst>
              <a:gd name="adj1" fmla="val 50000"/>
              <a:gd name="adj2" fmla="val 49951"/>
            </a:avLst>
          </a:prstGeom>
          <a:solidFill>
            <a:schemeClr val="accent1"/>
          </a:solidFill>
          <a:ln w="1587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7" name="Virage 6"/>
          <p:cNvSpPr/>
          <p:nvPr/>
        </p:nvSpPr>
        <p:spPr bwMode="auto">
          <a:xfrm>
            <a:off x="5672138" y="2005013"/>
            <a:ext cx="936625" cy="1495425"/>
          </a:xfrm>
          <a:prstGeom prst="bentArrow">
            <a:avLst/>
          </a:prstGeom>
          <a:solidFill>
            <a:schemeClr val="accent1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3687763" y="6378575"/>
            <a:ext cx="1587500" cy="369888"/>
          </a:xfrm>
          <a:prstGeom prst="rect">
            <a:avLst/>
          </a:prstGeom>
          <a:solidFill>
            <a:srgbClr val="FF0000"/>
          </a:solidFill>
          <a:ln w="15875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 i="0">
                <a:solidFill>
                  <a:schemeClr val="bg1"/>
                </a:solidFill>
              </a:rPr>
              <a:t>Transmission</a:t>
            </a:r>
            <a:endParaRPr lang="fr-FR" altLang="fr-FR" sz="1800" b="1">
              <a:solidFill>
                <a:schemeClr val="bg1"/>
              </a:solidFill>
            </a:endParaRPr>
          </a:p>
        </p:txBody>
      </p:sp>
      <p:graphicFrame>
        <p:nvGraphicFramePr>
          <p:cNvPr id="42" name="Objet 4"/>
          <p:cNvGraphicFramePr>
            <a:graphicFrameLocks noChangeAspect="1"/>
          </p:cNvGraphicFramePr>
          <p:nvPr/>
        </p:nvGraphicFramePr>
        <p:xfrm>
          <a:off x="4829175" y="1819275"/>
          <a:ext cx="46513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Visio" r:id="rId18" imgW="464776" imgH="883825" progId="Visio.Drawing.15">
                  <p:embed/>
                </p:oleObj>
              </mc:Choice>
              <mc:Fallback>
                <p:oleObj name="Visio" r:id="rId18" imgW="464776" imgH="883825" progId="Visio.Drawing.15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1819275"/>
                        <a:ext cx="465138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e 43"/>
          <p:cNvGrpSpPr>
            <a:grpSpLocks/>
          </p:cNvGrpSpPr>
          <p:nvPr/>
        </p:nvGrpSpPr>
        <p:grpSpPr bwMode="auto">
          <a:xfrm>
            <a:off x="8515350" y="1798638"/>
            <a:ext cx="1514475" cy="1387475"/>
            <a:chOff x="8121352" y="1518256"/>
            <a:chExt cx="1920974" cy="1521317"/>
          </a:xfrm>
        </p:grpSpPr>
        <p:sp>
          <p:nvSpPr>
            <p:cNvPr id="20510" name="Double flèche horizontale 51"/>
            <p:cNvSpPr>
              <a:spLocks noChangeArrowheads="1"/>
            </p:cNvSpPr>
            <p:nvPr/>
          </p:nvSpPr>
          <p:spPr bwMode="auto">
            <a:xfrm>
              <a:off x="8121352" y="1772816"/>
              <a:ext cx="952500" cy="503238"/>
            </a:xfrm>
            <a:prstGeom prst="leftRightArrow">
              <a:avLst>
                <a:gd name="adj1" fmla="val 50000"/>
                <a:gd name="adj2" fmla="val 50105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  <p:grpSp>
          <p:nvGrpSpPr>
            <p:cNvPr id="20511" name="Groupe 52"/>
            <p:cNvGrpSpPr>
              <a:grpSpLocks/>
            </p:cNvGrpSpPr>
            <p:nvPr/>
          </p:nvGrpSpPr>
          <p:grpSpPr bwMode="auto">
            <a:xfrm>
              <a:off x="8635365" y="1518256"/>
              <a:ext cx="1406961" cy="1521317"/>
              <a:chOff x="8475227" y="1661617"/>
              <a:chExt cx="1406961" cy="1521317"/>
            </a:xfrm>
          </p:grpSpPr>
          <p:pic>
            <p:nvPicPr>
              <p:cNvPr id="20512" name="Image 53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5250" y="1661617"/>
                <a:ext cx="896938" cy="903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13" name="ZoneTexte 54"/>
              <p:cNvSpPr txBox="1">
                <a:spLocks noChangeArrowheads="1"/>
              </p:cNvSpPr>
              <p:nvPr/>
            </p:nvSpPr>
            <p:spPr bwMode="auto">
              <a:xfrm>
                <a:off x="8475227" y="2659714"/>
                <a:ext cx="108743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fr-FR" sz="1400"/>
                  <a:t>Base de données</a:t>
                </a:r>
              </a:p>
            </p:txBody>
          </p:sp>
        </p:grp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27" grpId="0" animBg="1"/>
      <p:bldP spid="12295" grpId="0"/>
      <p:bldP spid="12297" grpId="0"/>
      <p:bldP spid="14" grpId="0" animBg="1"/>
      <p:bldP spid="12300" grpId="0" animBg="1"/>
      <p:bldP spid="24" grpId="0" animBg="1"/>
      <p:bldP spid="33" grpId="0" animBg="1"/>
      <p:bldP spid="12309" grpId="0" animBg="1"/>
      <p:bldP spid="34" grpId="0" animBg="1"/>
      <p:bldP spid="43" grpId="0"/>
      <p:bldP spid="2" grpId="0" animBg="1"/>
      <p:bldP spid="4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0" y="496888"/>
            <a:ext cx="3224213" cy="6781800"/>
            <a:chOff x="323" y="496888"/>
            <a:chExt cx="3224213" cy="67818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323" y="496888"/>
              <a:ext cx="3224213" cy="678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2568" name="ZoneTexte 4"/>
            <p:cNvSpPr txBox="1">
              <a:spLocks noChangeArrowheads="1"/>
            </p:cNvSpPr>
            <p:nvPr/>
          </p:nvSpPr>
          <p:spPr bwMode="auto">
            <a:xfrm>
              <a:off x="444153" y="620713"/>
              <a:ext cx="220491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2800" b="1" i="0">
                  <a:solidFill>
                    <a:srgbClr val="FF0000"/>
                  </a:solidFill>
                </a:rPr>
                <a:t>CLTD (CELI)</a:t>
              </a:r>
            </a:p>
            <a:p>
              <a:pPr algn="ctr"/>
              <a:r>
                <a:rPr lang="fr-FR" altLang="fr-FR" b="1" i="0"/>
                <a:t>OPS FAX</a:t>
              </a:r>
              <a:endParaRPr lang="fr-FR" altLang="fr-FR"/>
            </a:p>
          </p:txBody>
        </p:sp>
        <p:sp>
          <p:nvSpPr>
            <p:cNvPr id="22569" name="Rectangle 20"/>
            <p:cNvSpPr>
              <a:spLocks noChangeArrowheads="1"/>
            </p:cNvSpPr>
            <p:nvPr/>
          </p:nvSpPr>
          <p:spPr bwMode="auto">
            <a:xfrm>
              <a:off x="702791" y="6340475"/>
              <a:ext cx="1585913" cy="369888"/>
            </a:xfrm>
            <a:prstGeom prst="rect">
              <a:avLst/>
            </a:prstGeom>
            <a:solidFill>
              <a:srgbClr val="FF0000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800" b="1" i="0">
                  <a:solidFill>
                    <a:schemeClr val="bg1"/>
                  </a:solidFill>
                </a:rPr>
                <a:t>Collecte</a:t>
              </a:r>
              <a:endParaRPr lang="fr-FR" altLang="fr-FR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5521325" y="431800"/>
            <a:ext cx="4370388" cy="6781800"/>
            <a:chOff x="5909269" y="476250"/>
            <a:chExt cx="4012606" cy="6781800"/>
          </a:xfrm>
        </p:grpSpPr>
        <p:sp>
          <p:nvSpPr>
            <p:cNvPr id="22564" name="Rectangle 37"/>
            <p:cNvSpPr>
              <a:spLocks noChangeArrowheads="1"/>
            </p:cNvSpPr>
            <p:nvPr/>
          </p:nvSpPr>
          <p:spPr bwMode="auto">
            <a:xfrm>
              <a:off x="5909269" y="476250"/>
              <a:ext cx="4012606" cy="6781800"/>
            </a:xfrm>
            <a:prstGeom prst="rect">
              <a:avLst/>
            </a:prstGeom>
            <a:solidFill>
              <a:srgbClr val="FDECD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  <p:sp>
          <p:nvSpPr>
            <p:cNvPr id="22565" name="ZoneTexte 6"/>
            <p:cNvSpPr txBox="1">
              <a:spLocks noChangeArrowheads="1"/>
            </p:cNvSpPr>
            <p:nvPr/>
          </p:nvSpPr>
          <p:spPr bwMode="auto">
            <a:xfrm>
              <a:off x="6785542" y="549114"/>
              <a:ext cx="22982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2800" b="1" i="0">
                  <a:solidFill>
                    <a:srgbClr val="FF0000"/>
                  </a:solidFill>
                </a:rPr>
                <a:t>CNTD (CENI)</a:t>
              </a:r>
              <a:endParaRPr lang="fr-FR" altLang="fr-FR"/>
            </a:p>
          </p:txBody>
        </p:sp>
        <p:sp>
          <p:nvSpPr>
            <p:cNvPr id="22566" name="Rectangle 34"/>
            <p:cNvSpPr>
              <a:spLocks noChangeArrowheads="1"/>
            </p:cNvSpPr>
            <p:nvPr/>
          </p:nvSpPr>
          <p:spPr bwMode="auto">
            <a:xfrm>
              <a:off x="6233092" y="6351588"/>
              <a:ext cx="3121025" cy="369887"/>
            </a:xfrm>
            <a:prstGeom prst="rect">
              <a:avLst/>
            </a:prstGeom>
            <a:solidFill>
              <a:srgbClr val="FF0000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800" b="1" i="0">
                  <a:solidFill>
                    <a:schemeClr val="bg1"/>
                  </a:solidFill>
                </a:rPr>
                <a:t>Stockage / traitement</a:t>
              </a:r>
              <a:endParaRPr lang="fr-FR" altLang="fr-FR" sz="1800" b="1">
                <a:solidFill>
                  <a:schemeClr val="bg1"/>
                </a:solidFill>
              </a:endParaRPr>
            </a:p>
          </p:txBody>
        </p:sp>
      </p:grpSp>
      <p:sp>
        <p:nvSpPr>
          <p:cNvPr id="22532" name="Rectangle 14"/>
          <p:cNvSpPr>
            <a:spLocks noChangeArrowheads="1"/>
          </p:cNvSpPr>
          <p:nvPr/>
        </p:nvSpPr>
        <p:spPr bwMode="auto">
          <a:xfrm>
            <a:off x="4665663" y="2881313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22533" name="Rectangle 22"/>
          <p:cNvSpPr>
            <a:spLocks noChangeArrowheads="1"/>
          </p:cNvSpPr>
          <p:nvPr/>
        </p:nvSpPr>
        <p:spPr bwMode="auto">
          <a:xfrm>
            <a:off x="7400925" y="2778125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0">
              <a:latin typeface="Trebuchet MS" panose="020B0603020202020204" pitchFamily="34" charset="0"/>
            </a:endParaRPr>
          </a:p>
        </p:txBody>
      </p:sp>
      <p:sp>
        <p:nvSpPr>
          <p:cNvPr id="22534" name="Text Box 38"/>
          <p:cNvSpPr txBox="1">
            <a:spLocks noChangeArrowheads="1"/>
          </p:cNvSpPr>
          <p:nvPr/>
        </p:nvSpPr>
        <p:spPr bwMode="auto">
          <a:xfrm>
            <a:off x="0" y="-26988"/>
            <a:ext cx="9906000" cy="52387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tabLst>
                <a:tab pos="3314700" algn="l"/>
              </a:tabLst>
              <a:defRPr sz="1600" b="1">
                <a:solidFill>
                  <a:srgbClr val="00008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tabLst>
                <a:tab pos="3314700" algn="l"/>
              </a:tabLst>
              <a:defRPr sz="1600">
                <a:solidFill>
                  <a:srgbClr val="00008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  <a:tabLst>
                <a:tab pos="3314700" algn="l"/>
              </a:tabLst>
              <a:defRPr sz="1400">
                <a:solidFill>
                  <a:srgbClr val="00008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i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Fonctionnement par Scanner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5661025"/>
            <a:ext cx="3224213" cy="307975"/>
          </a:xfrm>
          <a:prstGeom prst="rect">
            <a:avLst/>
          </a:prstGeom>
          <a:solidFill>
            <a:srgbClr val="FFFF00"/>
          </a:solidFill>
          <a:ln w="158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Scan des PV</a:t>
            </a:r>
            <a:endParaRPr lang="fr-FR" altLang="fr-FR" sz="1400" b="1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24213" y="3298825"/>
            <a:ext cx="2297112" cy="523875"/>
          </a:xfrm>
          <a:prstGeom prst="rect">
            <a:avLst/>
          </a:prstGeom>
          <a:solidFill>
            <a:srgbClr val="FFFF00"/>
          </a:solidFill>
          <a:ln w="15875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8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Transmission </a:t>
            </a:r>
          </a:p>
          <a:p>
            <a:pPr algn="ctr"/>
            <a:r>
              <a:rPr lang="fr-FR" altLang="fr-FR" sz="1400" b="1" i="0">
                <a:solidFill>
                  <a:schemeClr val="bg2"/>
                </a:solidFill>
              </a:rPr>
              <a:t>par LS</a:t>
            </a:r>
            <a:endParaRPr lang="fr-FR" altLang="fr-FR" sz="1400" b="1">
              <a:solidFill>
                <a:schemeClr val="bg2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212850"/>
            <a:ext cx="1736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e 15"/>
          <p:cNvGrpSpPr>
            <a:grpSpLocks/>
          </p:cNvGrpSpPr>
          <p:nvPr/>
        </p:nvGrpSpPr>
        <p:grpSpPr bwMode="auto">
          <a:xfrm>
            <a:off x="7400925" y="4400550"/>
            <a:ext cx="2182813" cy="900113"/>
            <a:chOff x="9144546" y="2453190"/>
            <a:chExt cx="2182780" cy="899879"/>
          </a:xfrm>
        </p:grpSpPr>
        <p:graphicFrame>
          <p:nvGraphicFramePr>
            <p:cNvPr id="22561" name="Objet 27"/>
            <p:cNvGraphicFramePr>
              <a:graphicFrameLocks noChangeAspect="1"/>
            </p:cNvGraphicFramePr>
            <p:nvPr/>
          </p:nvGraphicFramePr>
          <p:xfrm>
            <a:off x="10608110" y="2498057"/>
            <a:ext cx="719216" cy="855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0" name="Feuille de calcul" r:id="rId6" imgW="1393371" imgH="1014555" progId="Excel.Sheet.12">
                    <p:embed/>
                  </p:oleObj>
                </mc:Choice>
                <mc:Fallback>
                  <p:oleObj name="Feuille de calcul" r:id="rId6" imgW="1393371" imgH="1014555" progId="Excel.Sheet.12">
                    <p:embed/>
                    <p:pic>
                      <p:nvPicPr>
                        <p:cNvPr id="0" name="Obje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08110" y="2498057"/>
                          <a:ext cx="719216" cy="855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562" name="Image 2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5" t="30006" r="43541" b="15305"/>
            <a:stretch>
              <a:fillRect/>
            </a:stretch>
          </p:blipFill>
          <p:spPr bwMode="auto">
            <a:xfrm>
              <a:off x="10062548" y="2453190"/>
              <a:ext cx="370119" cy="885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3" name="Double flèche horizontale 29"/>
            <p:cNvSpPr>
              <a:spLocks noChangeArrowheads="1"/>
            </p:cNvSpPr>
            <p:nvPr/>
          </p:nvSpPr>
          <p:spPr bwMode="auto">
            <a:xfrm>
              <a:off x="9144546" y="2716049"/>
              <a:ext cx="802828" cy="359901"/>
            </a:xfrm>
            <a:prstGeom prst="leftRightArrow">
              <a:avLst>
                <a:gd name="adj1" fmla="val 50000"/>
                <a:gd name="adj2" fmla="val 50108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</p:grpSp>
      <p:grpSp>
        <p:nvGrpSpPr>
          <p:cNvPr id="31" name="Groupe 30"/>
          <p:cNvGrpSpPr>
            <a:grpSpLocks/>
          </p:cNvGrpSpPr>
          <p:nvPr/>
        </p:nvGrpSpPr>
        <p:grpSpPr bwMode="auto">
          <a:xfrm>
            <a:off x="6073775" y="1046163"/>
            <a:ext cx="1790700" cy="1263650"/>
            <a:chOff x="8343470" y="1097446"/>
            <a:chExt cx="2270355" cy="1455675"/>
          </a:xfrm>
        </p:grpSpPr>
        <p:sp>
          <p:nvSpPr>
            <p:cNvPr id="22557" name="Double flèche horizontale 33"/>
            <p:cNvSpPr>
              <a:spLocks noChangeArrowheads="1"/>
            </p:cNvSpPr>
            <p:nvPr/>
          </p:nvSpPr>
          <p:spPr bwMode="auto">
            <a:xfrm>
              <a:off x="9661325" y="1837520"/>
              <a:ext cx="952500" cy="503238"/>
            </a:xfrm>
            <a:prstGeom prst="leftRightArrow">
              <a:avLst>
                <a:gd name="adj1" fmla="val 50000"/>
                <a:gd name="adj2" fmla="val 50105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  <p:grpSp>
          <p:nvGrpSpPr>
            <p:cNvPr id="22558" name="Groupe 34"/>
            <p:cNvGrpSpPr>
              <a:grpSpLocks/>
            </p:cNvGrpSpPr>
            <p:nvPr/>
          </p:nvGrpSpPr>
          <p:grpSpPr bwMode="auto">
            <a:xfrm>
              <a:off x="8343470" y="1097446"/>
              <a:ext cx="1423849" cy="1455675"/>
              <a:chOff x="8183332" y="1240807"/>
              <a:chExt cx="1423849" cy="1455675"/>
            </a:xfrm>
          </p:grpSpPr>
          <p:pic>
            <p:nvPicPr>
              <p:cNvPr id="22559" name="Image 3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0243" y="1793195"/>
                <a:ext cx="896938" cy="903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60" name="ZoneTexte 36"/>
              <p:cNvSpPr txBox="1">
                <a:spLocks noChangeArrowheads="1"/>
              </p:cNvSpPr>
              <p:nvPr/>
            </p:nvSpPr>
            <p:spPr bwMode="auto">
              <a:xfrm>
                <a:off x="8183332" y="1240807"/>
                <a:ext cx="1087438" cy="602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rgbClr val="000080"/>
                    </a:solidFill>
                    <a:latin typeface="Trebuchet MS" panose="020B0603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fr-FR" sz="1400"/>
                  <a:t>Base de images</a:t>
                </a:r>
              </a:p>
            </p:txBody>
          </p:sp>
        </p:grpSp>
      </p:grpSp>
      <p:grpSp>
        <p:nvGrpSpPr>
          <p:cNvPr id="15" name="Groupe 14"/>
          <p:cNvGrpSpPr>
            <a:grpSpLocks/>
          </p:cNvGrpSpPr>
          <p:nvPr/>
        </p:nvGrpSpPr>
        <p:grpSpPr bwMode="auto">
          <a:xfrm>
            <a:off x="5630863" y="3789363"/>
            <a:ext cx="1719262" cy="1504950"/>
            <a:chOff x="5034975" y="3137174"/>
            <a:chExt cx="1719802" cy="1503756"/>
          </a:xfrm>
        </p:grpSpPr>
        <p:sp>
          <p:nvSpPr>
            <p:cNvPr id="22554" name="Double flèche horizontale 37"/>
            <p:cNvSpPr>
              <a:spLocks noChangeArrowheads="1"/>
            </p:cNvSpPr>
            <p:nvPr/>
          </p:nvSpPr>
          <p:spPr bwMode="auto">
            <a:xfrm rot="5400000">
              <a:off x="5995484" y="3249263"/>
              <a:ext cx="634225" cy="410048"/>
            </a:xfrm>
            <a:prstGeom prst="leftRightArrow">
              <a:avLst>
                <a:gd name="adj1" fmla="val 50000"/>
                <a:gd name="adj2" fmla="val 50111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  <p:pic>
          <p:nvPicPr>
            <p:cNvPr id="22555" name="Image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248" y="3856823"/>
              <a:ext cx="707529" cy="78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6" name="Rectangle 5"/>
            <p:cNvSpPr>
              <a:spLocks noChangeArrowheads="1"/>
            </p:cNvSpPr>
            <p:nvPr/>
          </p:nvSpPr>
          <p:spPr bwMode="auto">
            <a:xfrm>
              <a:off x="5034975" y="3425865"/>
              <a:ext cx="1123492" cy="52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fr-FR" sz="1400" b="1"/>
                <a:t>Données</a:t>
              </a:r>
            </a:p>
            <a:p>
              <a:r>
                <a:rPr lang="fr-FR" altLang="fr-FR" sz="1400" b="1"/>
                <a:t>saisies</a:t>
              </a:r>
            </a:p>
          </p:txBody>
        </p:sp>
      </p:grpSp>
      <p:sp>
        <p:nvSpPr>
          <p:cNvPr id="45" name="Légende encadrée 3 44"/>
          <p:cNvSpPr/>
          <p:nvPr/>
        </p:nvSpPr>
        <p:spPr>
          <a:xfrm>
            <a:off x="6457950" y="5700713"/>
            <a:ext cx="1951038" cy="4572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18421"/>
              <a:gd name="adj6" fmla="val -22223"/>
              <a:gd name="adj7" fmla="val -797742"/>
              <a:gd name="adj8" fmla="val 5340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i="0" dirty="0">
                <a:solidFill>
                  <a:schemeClr val="bg2"/>
                </a:solidFill>
              </a:rPr>
              <a:t>stockage des PV</a:t>
            </a:r>
            <a:endParaRPr lang="fr-FR" sz="1400" dirty="0"/>
          </a:p>
        </p:txBody>
      </p:sp>
      <p:sp>
        <p:nvSpPr>
          <p:cNvPr id="46" name="Légende encadrée 3 45"/>
          <p:cNvSpPr/>
          <p:nvPr/>
        </p:nvSpPr>
        <p:spPr>
          <a:xfrm>
            <a:off x="6202363" y="5691188"/>
            <a:ext cx="2741612" cy="47466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18421"/>
              <a:gd name="adj6" fmla="val -22223"/>
              <a:gd name="adj7" fmla="val -398875"/>
              <a:gd name="adj8" fmla="val 141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i="0" dirty="0">
                <a:solidFill>
                  <a:schemeClr val="bg2"/>
                </a:solidFill>
              </a:rPr>
              <a:t>Saisie des données par </a:t>
            </a:r>
          </a:p>
          <a:p>
            <a:pPr algn="ctr">
              <a:defRPr/>
            </a:pPr>
            <a:r>
              <a:rPr lang="fr-FR" sz="1400" b="1" i="0" dirty="0">
                <a:solidFill>
                  <a:schemeClr val="bg2"/>
                </a:solidFill>
              </a:rPr>
              <a:t>Les OPS SAISIE</a:t>
            </a:r>
            <a:endParaRPr lang="fr-FR" sz="1400" dirty="0"/>
          </a:p>
        </p:txBody>
      </p:sp>
      <p:sp>
        <p:nvSpPr>
          <p:cNvPr id="52" name="Légende encadrée 3 51"/>
          <p:cNvSpPr/>
          <p:nvPr/>
        </p:nvSpPr>
        <p:spPr>
          <a:xfrm>
            <a:off x="7807325" y="5726113"/>
            <a:ext cx="1417638" cy="439737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18421"/>
              <a:gd name="adj6" fmla="val -22223"/>
              <a:gd name="adj7" fmla="val -157647"/>
              <a:gd name="adj8" fmla="val 131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i="0" dirty="0">
                <a:solidFill>
                  <a:schemeClr val="bg2"/>
                </a:solidFill>
              </a:rPr>
              <a:t>Edition Etats</a:t>
            </a:r>
            <a:endParaRPr lang="fr-FR" sz="1400" dirty="0"/>
          </a:p>
        </p:txBody>
      </p:sp>
      <p:grpSp>
        <p:nvGrpSpPr>
          <p:cNvPr id="20" name="Groupe 19"/>
          <p:cNvGrpSpPr>
            <a:grpSpLocks/>
          </p:cNvGrpSpPr>
          <p:nvPr/>
        </p:nvGrpSpPr>
        <p:grpSpPr bwMode="auto">
          <a:xfrm>
            <a:off x="1244600" y="1789113"/>
            <a:ext cx="1665288" cy="1957387"/>
            <a:chOff x="1330315" y="3897266"/>
            <a:chExt cx="1666786" cy="1956260"/>
          </a:xfrm>
        </p:grpSpPr>
        <p:pic>
          <p:nvPicPr>
            <p:cNvPr id="22552" name="Imag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315" y="4818798"/>
              <a:ext cx="846260" cy="103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3" name="ZoneTexte 17"/>
            <p:cNvSpPr txBox="1">
              <a:spLocks noChangeArrowheads="1"/>
            </p:cNvSpPr>
            <p:nvPr/>
          </p:nvSpPr>
          <p:spPr bwMode="auto">
            <a:xfrm>
              <a:off x="1700957" y="3897266"/>
              <a:ext cx="1296144" cy="33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 sz="1600"/>
            </a:p>
          </p:txBody>
        </p:sp>
      </p:grpSp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14288" y="2997200"/>
            <a:ext cx="1912937" cy="1727200"/>
            <a:chOff x="14796" y="1771856"/>
            <a:chExt cx="1911932" cy="1728616"/>
          </a:xfrm>
        </p:grpSpPr>
        <p:pic>
          <p:nvPicPr>
            <p:cNvPr id="22550" name="Image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08" y="1969353"/>
              <a:ext cx="1699020" cy="153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1" name="ZoneTexte 8"/>
            <p:cNvSpPr txBox="1">
              <a:spLocks noChangeArrowheads="1"/>
            </p:cNvSpPr>
            <p:nvPr/>
          </p:nvSpPr>
          <p:spPr bwMode="auto">
            <a:xfrm>
              <a:off x="14796" y="1771856"/>
              <a:ext cx="1215508" cy="4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fr-FR"/>
                <a:t>Scanner</a:t>
              </a:r>
            </a:p>
          </p:txBody>
        </p:sp>
      </p:grp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5673725" y="2349500"/>
            <a:ext cx="2568575" cy="1387475"/>
            <a:chOff x="5673080" y="2348880"/>
            <a:chExt cx="2568575" cy="1387847"/>
          </a:xfrm>
        </p:grpSpPr>
        <p:graphicFrame>
          <p:nvGraphicFramePr>
            <p:cNvPr id="22548" name="Objet 10"/>
            <p:cNvGraphicFramePr>
              <a:graphicFrameLocks noChangeAspect="1"/>
            </p:cNvGraphicFramePr>
            <p:nvPr/>
          </p:nvGraphicFramePr>
          <p:xfrm>
            <a:off x="5673080" y="2996952"/>
            <a:ext cx="2568575" cy="739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1" name="Image bitmap" r:id="rId12" imgW="0" imgH="0" progId="Paint.Picture">
                    <p:embed/>
                  </p:oleObj>
                </mc:Choice>
                <mc:Fallback>
                  <p:oleObj name="Image bitmap" r:id="rId12" imgW="0" imgH="0" progId="Paint.Picture">
                    <p:embed/>
                    <p:pic>
                      <p:nvPicPr>
                        <p:cNvPr id="0" name="Obje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3080" y="2996952"/>
                          <a:ext cx="2568575" cy="739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9" name="Double flèche horizontale 33"/>
            <p:cNvSpPr>
              <a:spLocks noChangeArrowheads="1"/>
            </p:cNvSpPr>
            <p:nvPr/>
          </p:nvSpPr>
          <p:spPr bwMode="auto">
            <a:xfrm rot="5400000">
              <a:off x="6454619" y="2431437"/>
              <a:ext cx="603455" cy="438341"/>
            </a:xfrm>
            <a:prstGeom prst="leftRightArrow">
              <a:avLst>
                <a:gd name="adj1" fmla="val 50000"/>
                <a:gd name="adj2" fmla="val 50102"/>
              </a:avLst>
            </a:prstGeom>
            <a:solidFill>
              <a:schemeClr val="accent1"/>
            </a:solidFill>
            <a:ln w="1587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lvl1pPr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rgbClr val="000080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r-FR" altLang="fr-FR"/>
            </a:p>
          </p:txBody>
        </p:sp>
      </p:grpSp>
      <p:sp>
        <p:nvSpPr>
          <p:cNvPr id="48" name="Légende encadrée 3 47"/>
          <p:cNvSpPr/>
          <p:nvPr/>
        </p:nvSpPr>
        <p:spPr>
          <a:xfrm>
            <a:off x="6202363" y="5697538"/>
            <a:ext cx="2776537" cy="51911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18421"/>
              <a:gd name="adj6" fmla="val -22223"/>
              <a:gd name="adj7" fmla="val -307611"/>
              <a:gd name="adj8" fmla="val 1862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i="0" dirty="0">
                <a:solidFill>
                  <a:schemeClr val="bg2"/>
                </a:solidFill>
              </a:rPr>
              <a:t>Stockage Des </a:t>
            </a:r>
          </a:p>
          <a:p>
            <a:pPr algn="ctr">
              <a:defRPr/>
            </a:pPr>
            <a:r>
              <a:rPr lang="fr-FR" sz="1400" b="1" i="0" dirty="0">
                <a:solidFill>
                  <a:schemeClr val="bg2"/>
                </a:solidFill>
              </a:rPr>
              <a:t>Données saisies</a:t>
            </a:r>
            <a:endParaRPr lang="fr-FR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2.22222E-6 L 0.43798 -0.1567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91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45" grpId="0" animBg="1"/>
      <p:bldP spid="45" grpId="1" animBg="1"/>
      <p:bldP spid="46" grpId="0" animBg="1"/>
      <p:bldP spid="46" grpId="1" animBg="1"/>
      <p:bldP spid="52" grpId="0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PART123">
  <a:themeElements>
    <a:clrScheme name="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FC0128"/>
      </a:accent1>
      <a:accent2>
        <a:srgbClr val="114FFB"/>
      </a:accent2>
      <a:accent3>
        <a:srgbClr val="FFFFFF"/>
      </a:accent3>
      <a:accent4>
        <a:srgbClr val="DADADA"/>
      </a:accent4>
      <a:accent5>
        <a:srgbClr val="FDAAAC"/>
      </a:accent5>
      <a:accent6>
        <a:srgbClr val="0E47E3"/>
      </a:accent6>
      <a:hlink>
        <a:srgbClr val="CECECE"/>
      </a:hlink>
      <a:folHlink>
        <a:srgbClr val="8CF4EA"/>
      </a:folHlink>
    </a:clrScheme>
    <a:fontScheme name="PART12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1" u="none" strike="noStrike" cap="none" normalizeH="0" baseline="0" smtClean="0">
            <a:ln>
              <a:noFill/>
            </a:ln>
            <a:solidFill>
              <a:srgbClr val="00008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1" u="none" strike="noStrike" cap="none" normalizeH="0" baseline="0" smtClean="0">
            <a:ln>
              <a:noFill/>
            </a:ln>
            <a:solidFill>
              <a:srgbClr val="00008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PART12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12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12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12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12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12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12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G:\COMM\CLIENTS\AIR_FRAN\97DATA-W\PROPAL\PART123.PPT</Template>
  <TotalTime>116492</TotalTime>
  <Words>958</Words>
  <Application>Microsoft Office PowerPoint</Application>
  <PresentationFormat>Format A4 (210 x 297 mm)</PresentationFormat>
  <Paragraphs>300</Paragraphs>
  <Slides>23</Slides>
  <Notes>23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23</vt:i4>
      </vt:variant>
    </vt:vector>
  </HeadingPairs>
  <TitlesOfParts>
    <vt:vector size="38" baseType="lpstr">
      <vt:lpstr>Trebuchet MS</vt:lpstr>
      <vt:lpstr>Arial</vt:lpstr>
      <vt:lpstr>Comic Sans MS</vt:lpstr>
      <vt:lpstr>Wingdings</vt:lpstr>
      <vt:lpstr>Book Antiqua</vt:lpstr>
      <vt:lpstr>Calibri</vt:lpstr>
      <vt:lpstr>Helvetica 45 Light</vt:lpstr>
      <vt:lpstr>Verdana</vt:lpstr>
      <vt:lpstr>Times New Roman</vt:lpstr>
      <vt:lpstr>PART123</vt:lpstr>
      <vt:lpstr>Conception personnalisée</vt:lpstr>
      <vt:lpstr>Photo Editor Photo</vt:lpstr>
      <vt:lpstr>Feuille de calcul Microsoft Excel</vt:lpstr>
      <vt:lpstr>Dessin Microsoft Visio</vt:lpstr>
      <vt:lpstr>Image Paintbrush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 Opératoire SUCCES TOGO</dc:title>
  <dc:creator>Armand Sissoko</dc:creator>
  <cp:lastModifiedBy>sissoko armand</cp:lastModifiedBy>
  <cp:revision>1459</cp:revision>
  <cp:lastPrinted>2015-04-06T20:04:51Z</cp:lastPrinted>
  <dcterms:created xsi:type="dcterms:W3CDTF">2000-02-21T16:10:57Z</dcterms:created>
  <dcterms:modified xsi:type="dcterms:W3CDTF">2015-04-16T12:09:22Z</dcterms:modified>
  <cp:contentStatus/>
</cp:coreProperties>
</file>