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notesSlides/notesSlide11.xml" ContentType="application/vnd.openxmlformats-officedocument.presentationml.notesSlide+xml"/>
  <Override PartName="/ppt/charts/chart2.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3.xml" ContentType="application/vnd.openxmlformats-officedocument.drawingml.chart+xml"/>
  <Override PartName="/ppt/notesSlides/notesSlide14.xml" ContentType="application/vnd.openxmlformats-officedocument.presentationml.notesSlide+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339" r:id="rId2"/>
    <p:sldId id="338" r:id="rId3"/>
    <p:sldId id="300" r:id="rId4"/>
    <p:sldId id="269" r:id="rId5"/>
    <p:sldId id="270" r:id="rId6"/>
    <p:sldId id="271" r:id="rId7"/>
    <p:sldId id="316" r:id="rId8"/>
    <p:sldId id="318" r:id="rId9"/>
    <p:sldId id="321" r:id="rId10"/>
    <p:sldId id="323" r:id="rId11"/>
    <p:sldId id="328" r:id="rId12"/>
    <p:sldId id="330" r:id="rId13"/>
    <p:sldId id="335" r:id="rId14"/>
    <p:sldId id="336" r:id="rId15"/>
    <p:sldId id="337" r:id="rId16"/>
    <p:sldId id="344" r:id="rId17"/>
    <p:sldId id="345" r:id="rId18"/>
    <p:sldId id="313" r:id="rId19"/>
    <p:sldId id="319" r:id="rId20"/>
    <p:sldId id="332" r:id="rId21"/>
    <p:sldId id="331" r:id="rId22"/>
    <p:sldId id="320" r:id="rId23"/>
    <p:sldId id="341" r:id="rId24"/>
    <p:sldId id="340" r:id="rId25"/>
    <p:sldId id="343" r:id="rId26"/>
    <p:sldId id="342" r:id="rId27"/>
    <p:sldId id="327" r:id="rId2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842" autoAdjust="0"/>
  </p:normalViewPr>
  <p:slideViewPr>
    <p:cSldViewPr>
      <p:cViewPr varScale="1">
        <p:scale>
          <a:sx n="112" d="100"/>
          <a:sy n="112" d="100"/>
        </p:scale>
        <p:origin x="-1680"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dmin\Desktop\Dividende%20d&#233;mographique\Travail%20sur%20le%20revenu%20pour%20saly\Nouveau%20dossier\Profil%20moyen%202011%20TOGO.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gorgui%20diop\Documents\Crefat\NTA\Donn&#233;es%20Pays\Togo\Travail\2011\profil_moy_lisse.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H:\DD_TOGO.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dmin\Desktop\Dividende%20d&#233;mographique\DD_TOGO_rev_sm.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023404618801"/>
          <c:y val="0.0314720239409326"/>
          <c:w val="0.838056655639939"/>
          <c:h val="0.887370176858734"/>
        </c:manualLayout>
      </c:layout>
      <c:lineChart>
        <c:grouping val="standard"/>
        <c:varyColors val="0"/>
        <c:ser>
          <c:idx val="0"/>
          <c:order val="0"/>
          <c:tx>
            <c:strRef>
              <c:f>Feuil1!$B$1</c:f>
              <c:strCache>
                <c:ptCount val="1"/>
                <c:pt idx="0">
                  <c:v>C</c:v>
                </c:pt>
              </c:strCache>
            </c:strRef>
          </c:tx>
          <c:marker>
            <c:symbol val="none"/>
          </c:marker>
          <c:cat>
            <c:numRef>
              <c:f>Feuil1!$A$2:$A$99</c:f>
              <c:numCache>
                <c:formatCode>General</c:formatCode>
                <c:ptCount val="98"/>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pt idx="22">
                  <c:v>22.0</c:v>
                </c:pt>
                <c:pt idx="23">
                  <c:v>23.0</c:v>
                </c:pt>
                <c:pt idx="24">
                  <c:v>24.0</c:v>
                </c:pt>
                <c:pt idx="25">
                  <c:v>25.0</c:v>
                </c:pt>
                <c:pt idx="26">
                  <c:v>26.0</c:v>
                </c:pt>
                <c:pt idx="27">
                  <c:v>27.0</c:v>
                </c:pt>
                <c:pt idx="28">
                  <c:v>28.0</c:v>
                </c:pt>
                <c:pt idx="29">
                  <c:v>29.0</c:v>
                </c:pt>
                <c:pt idx="30">
                  <c:v>30.0</c:v>
                </c:pt>
                <c:pt idx="31">
                  <c:v>31.0</c:v>
                </c:pt>
                <c:pt idx="32">
                  <c:v>32.0</c:v>
                </c:pt>
                <c:pt idx="33">
                  <c:v>33.0</c:v>
                </c:pt>
                <c:pt idx="34">
                  <c:v>34.0</c:v>
                </c:pt>
                <c:pt idx="35">
                  <c:v>35.0</c:v>
                </c:pt>
                <c:pt idx="36">
                  <c:v>36.0</c:v>
                </c:pt>
                <c:pt idx="37">
                  <c:v>37.0</c:v>
                </c:pt>
                <c:pt idx="38">
                  <c:v>38.0</c:v>
                </c:pt>
                <c:pt idx="39">
                  <c:v>39.0</c:v>
                </c:pt>
                <c:pt idx="40">
                  <c:v>40.0</c:v>
                </c:pt>
                <c:pt idx="41">
                  <c:v>41.0</c:v>
                </c:pt>
                <c:pt idx="42">
                  <c:v>42.0</c:v>
                </c:pt>
                <c:pt idx="43">
                  <c:v>43.0</c:v>
                </c:pt>
                <c:pt idx="44">
                  <c:v>44.0</c:v>
                </c:pt>
                <c:pt idx="45">
                  <c:v>45.0</c:v>
                </c:pt>
                <c:pt idx="46">
                  <c:v>46.0</c:v>
                </c:pt>
                <c:pt idx="47">
                  <c:v>47.0</c:v>
                </c:pt>
                <c:pt idx="48">
                  <c:v>48.0</c:v>
                </c:pt>
                <c:pt idx="49">
                  <c:v>49.0</c:v>
                </c:pt>
                <c:pt idx="50">
                  <c:v>50.0</c:v>
                </c:pt>
                <c:pt idx="51">
                  <c:v>51.0</c:v>
                </c:pt>
                <c:pt idx="52">
                  <c:v>52.0</c:v>
                </c:pt>
                <c:pt idx="53">
                  <c:v>53.0</c:v>
                </c:pt>
                <c:pt idx="54">
                  <c:v>54.0</c:v>
                </c:pt>
                <c:pt idx="55">
                  <c:v>55.0</c:v>
                </c:pt>
                <c:pt idx="56">
                  <c:v>56.0</c:v>
                </c:pt>
                <c:pt idx="57">
                  <c:v>57.0</c:v>
                </c:pt>
                <c:pt idx="58">
                  <c:v>58.0</c:v>
                </c:pt>
                <c:pt idx="59">
                  <c:v>59.0</c:v>
                </c:pt>
                <c:pt idx="60">
                  <c:v>60.0</c:v>
                </c:pt>
                <c:pt idx="61">
                  <c:v>61.0</c:v>
                </c:pt>
                <c:pt idx="62">
                  <c:v>62.0</c:v>
                </c:pt>
                <c:pt idx="63">
                  <c:v>63.0</c:v>
                </c:pt>
                <c:pt idx="64">
                  <c:v>64.0</c:v>
                </c:pt>
                <c:pt idx="65">
                  <c:v>65.0</c:v>
                </c:pt>
                <c:pt idx="66">
                  <c:v>66.0</c:v>
                </c:pt>
                <c:pt idx="67">
                  <c:v>67.0</c:v>
                </c:pt>
                <c:pt idx="68">
                  <c:v>68.0</c:v>
                </c:pt>
                <c:pt idx="69">
                  <c:v>69.0</c:v>
                </c:pt>
                <c:pt idx="70">
                  <c:v>70.0</c:v>
                </c:pt>
                <c:pt idx="71">
                  <c:v>71.0</c:v>
                </c:pt>
                <c:pt idx="72">
                  <c:v>72.0</c:v>
                </c:pt>
                <c:pt idx="73">
                  <c:v>73.0</c:v>
                </c:pt>
                <c:pt idx="74">
                  <c:v>74.0</c:v>
                </c:pt>
                <c:pt idx="75">
                  <c:v>75.0</c:v>
                </c:pt>
                <c:pt idx="76">
                  <c:v>76.0</c:v>
                </c:pt>
                <c:pt idx="77">
                  <c:v>77.0</c:v>
                </c:pt>
                <c:pt idx="78">
                  <c:v>78.0</c:v>
                </c:pt>
                <c:pt idx="79">
                  <c:v>79.0</c:v>
                </c:pt>
                <c:pt idx="80">
                  <c:v>80.0</c:v>
                </c:pt>
                <c:pt idx="81">
                  <c:v>81.0</c:v>
                </c:pt>
                <c:pt idx="82">
                  <c:v>82.0</c:v>
                </c:pt>
                <c:pt idx="83">
                  <c:v>83.0</c:v>
                </c:pt>
                <c:pt idx="84">
                  <c:v>84.0</c:v>
                </c:pt>
                <c:pt idx="85">
                  <c:v>85.0</c:v>
                </c:pt>
                <c:pt idx="86">
                  <c:v>86.0</c:v>
                </c:pt>
                <c:pt idx="87">
                  <c:v>87.0</c:v>
                </c:pt>
                <c:pt idx="88">
                  <c:v>88.0</c:v>
                </c:pt>
                <c:pt idx="89">
                  <c:v>89.0</c:v>
                </c:pt>
                <c:pt idx="90">
                  <c:v>90.0</c:v>
                </c:pt>
                <c:pt idx="91">
                  <c:v>91.0</c:v>
                </c:pt>
                <c:pt idx="92">
                  <c:v>92.0</c:v>
                </c:pt>
                <c:pt idx="93">
                  <c:v>93.0</c:v>
                </c:pt>
                <c:pt idx="94">
                  <c:v>94.0</c:v>
                </c:pt>
                <c:pt idx="95">
                  <c:v>95.0</c:v>
                </c:pt>
                <c:pt idx="96">
                  <c:v>96.0</c:v>
                </c:pt>
                <c:pt idx="97">
                  <c:v>97.0</c:v>
                </c:pt>
              </c:numCache>
            </c:numRef>
          </c:cat>
          <c:val>
            <c:numRef>
              <c:f>Feuil1!$B$2:$B$99</c:f>
              <c:numCache>
                <c:formatCode>General</c:formatCode>
                <c:ptCount val="98"/>
                <c:pt idx="0">
                  <c:v>147571.6160808291</c:v>
                </c:pt>
                <c:pt idx="1">
                  <c:v>149404.8192058291</c:v>
                </c:pt>
                <c:pt idx="2">
                  <c:v>151766.2567058291</c:v>
                </c:pt>
                <c:pt idx="3">
                  <c:v>190870.9645051087</c:v>
                </c:pt>
                <c:pt idx="4">
                  <c:v>193724.6207551088</c:v>
                </c:pt>
                <c:pt idx="5">
                  <c:v>193962.8727828629</c:v>
                </c:pt>
                <c:pt idx="6">
                  <c:v>199924.6824066901</c:v>
                </c:pt>
                <c:pt idx="7">
                  <c:v>205202.6745941901</c:v>
                </c:pt>
                <c:pt idx="8">
                  <c:v>211986.2527191903</c:v>
                </c:pt>
                <c:pt idx="9">
                  <c:v>219835.9714691901</c:v>
                </c:pt>
                <c:pt idx="10">
                  <c:v>229560.5495941901</c:v>
                </c:pt>
                <c:pt idx="11">
                  <c:v>240149.4089691903</c:v>
                </c:pt>
                <c:pt idx="12">
                  <c:v>255036.4357597028</c:v>
                </c:pt>
                <c:pt idx="13">
                  <c:v>267295.0763847028</c:v>
                </c:pt>
                <c:pt idx="14">
                  <c:v>280328.1076347026</c:v>
                </c:pt>
                <c:pt idx="15">
                  <c:v>293688.7170097028</c:v>
                </c:pt>
                <c:pt idx="16">
                  <c:v>349844.3878018261</c:v>
                </c:pt>
                <c:pt idx="17">
                  <c:v>362632.2471768261</c:v>
                </c:pt>
                <c:pt idx="18">
                  <c:v>375125.2159268261</c:v>
                </c:pt>
                <c:pt idx="19">
                  <c:v>531622.2921953498</c:v>
                </c:pt>
                <c:pt idx="20">
                  <c:v>542868.0109453503</c:v>
                </c:pt>
                <c:pt idx="21">
                  <c:v>552978.1984453503</c:v>
                </c:pt>
                <c:pt idx="22">
                  <c:v>562679.3859453503</c:v>
                </c:pt>
                <c:pt idx="23">
                  <c:v>571257.5421953503</c:v>
                </c:pt>
                <c:pt idx="24">
                  <c:v>579104.9796953503</c:v>
                </c:pt>
                <c:pt idx="25">
                  <c:v>585714.63594535</c:v>
                </c:pt>
                <c:pt idx="26">
                  <c:v>375039.201991905</c:v>
                </c:pt>
                <c:pt idx="27">
                  <c:v>378313.7332419054</c:v>
                </c:pt>
                <c:pt idx="28">
                  <c:v>380600.701991905</c:v>
                </c:pt>
                <c:pt idx="29">
                  <c:v>382164.358241905</c:v>
                </c:pt>
                <c:pt idx="30">
                  <c:v>383592.7332419054</c:v>
                </c:pt>
                <c:pt idx="31">
                  <c:v>383770.7332419054</c:v>
                </c:pt>
                <c:pt idx="32">
                  <c:v>383691.576991905</c:v>
                </c:pt>
                <c:pt idx="33">
                  <c:v>383459.0144919052</c:v>
                </c:pt>
                <c:pt idx="34">
                  <c:v>384032.701991905</c:v>
                </c:pt>
                <c:pt idx="35">
                  <c:v>384122.3894919052</c:v>
                </c:pt>
                <c:pt idx="36">
                  <c:v>382984.826991905</c:v>
                </c:pt>
                <c:pt idx="37">
                  <c:v>381521.9207419052</c:v>
                </c:pt>
                <c:pt idx="38">
                  <c:v>379377.7332419054</c:v>
                </c:pt>
                <c:pt idx="39">
                  <c:v>376603.045741905</c:v>
                </c:pt>
                <c:pt idx="40">
                  <c:v>373421.5144919052</c:v>
                </c:pt>
                <c:pt idx="41">
                  <c:v>369856.6394919052</c:v>
                </c:pt>
                <c:pt idx="42">
                  <c:v>366983.7644919052</c:v>
                </c:pt>
                <c:pt idx="43">
                  <c:v>365674.4832419054</c:v>
                </c:pt>
                <c:pt idx="44">
                  <c:v>365671.701991905</c:v>
                </c:pt>
                <c:pt idx="45">
                  <c:v>365455.8894919052</c:v>
                </c:pt>
                <c:pt idx="46">
                  <c:v>359436.0399835833</c:v>
                </c:pt>
                <c:pt idx="47">
                  <c:v>357539.9774835833</c:v>
                </c:pt>
                <c:pt idx="48">
                  <c:v>354998.6649835832</c:v>
                </c:pt>
                <c:pt idx="49">
                  <c:v>352225.4774835833</c:v>
                </c:pt>
                <c:pt idx="50">
                  <c:v>348547.0712335832</c:v>
                </c:pt>
                <c:pt idx="51">
                  <c:v>343942.2587335831</c:v>
                </c:pt>
                <c:pt idx="52">
                  <c:v>339055.4774835833</c:v>
                </c:pt>
                <c:pt idx="53">
                  <c:v>335568.4774835833</c:v>
                </c:pt>
                <c:pt idx="54">
                  <c:v>334393.0087335831</c:v>
                </c:pt>
                <c:pt idx="55">
                  <c:v>333139.3524835832</c:v>
                </c:pt>
                <c:pt idx="56">
                  <c:v>332105.1649835832</c:v>
                </c:pt>
                <c:pt idx="57">
                  <c:v>331112.4462335832</c:v>
                </c:pt>
                <c:pt idx="58">
                  <c:v>329065.2899835833</c:v>
                </c:pt>
                <c:pt idx="59">
                  <c:v>325431.4462335832</c:v>
                </c:pt>
                <c:pt idx="60">
                  <c:v>320342.9774835833</c:v>
                </c:pt>
                <c:pt idx="61">
                  <c:v>315319.0712335832</c:v>
                </c:pt>
                <c:pt idx="62">
                  <c:v>311104.9462335832</c:v>
                </c:pt>
                <c:pt idx="63">
                  <c:v>307532.6024835832</c:v>
                </c:pt>
                <c:pt idx="64">
                  <c:v>304625.5087335831</c:v>
                </c:pt>
                <c:pt idx="65">
                  <c:v>301592.1493585831</c:v>
                </c:pt>
                <c:pt idx="66">
                  <c:v>300518.1649835832</c:v>
                </c:pt>
                <c:pt idx="67">
                  <c:v>300121.9618585831</c:v>
                </c:pt>
                <c:pt idx="68">
                  <c:v>299884.7899835833</c:v>
                </c:pt>
                <c:pt idx="69">
                  <c:v>299557.5712335832</c:v>
                </c:pt>
                <c:pt idx="70">
                  <c:v>297265.6337335832</c:v>
                </c:pt>
                <c:pt idx="71">
                  <c:v>293720.1649835832</c:v>
                </c:pt>
                <c:pt idx="72">
                  <c:v>289881.7431085832</c:v>
                </c:pt>
                <c:pt idx="73">
                  <c:v>286572.2274835833</c:v>
                </c:pt>
                <c:pt idx="74">
                  <c:v>283820.6181085831</c:v>
                </c:pt>
                <c:pt idx="75">
                  <c:v>280255.1024835832</c:v>
                </c:pt>
                <c:pt idx="76">
                  <c:v>277137.7431085832</c:v>
                </c:pt>
                <c:pt idx="77">
                  <c:v>274675.3212335832</c:v>
                </c:pt>
                <c:pt idx="78">
                  <c:v>271164.6493585831</c:v>
                </c:pt>
                <c:pt idx="79">
                  <c:v>265422.9774835833</c:v>
                </c:pt>
                <c:pt idx="80">
                  <c:v>258290.8993585831</c:v>
                </c:pt>
                <c:pt idx="81">
                  <c:v>250923.5399835831</c:v>
                </c:pt>
                <c:pt idx="82">
                  <c:v>242809.2743585832</c:v>
                </c:pt>
                <c:pt idx="83">
                  <c:v>235633.4306085831</c:v>
                </c:pt>
                <c:pt idx="84">
                  <c:v>228989.383733583</c:v>
                </c:pt>
                <c:pt idx="85">
                  <c:v>221309.2743585832</c:v>
                </c:pt>
                <c:pt idx="86">
                  <c:v>217128.0087335831</c:v>
                </c:pt>
                <c:pt idx="87">
                  <c:v>214072.5087335831</c:v>
                </c:pt>
                <c:pt idx="88">
                  <c:v>211749.383733583</c:v>
                </c:pt>
                <c:pt idx="89">
                  <c:v>210726.5087335831</c:v>
                </c:pt>
                <c:pt idx="90">
                  <c:v>209588.4306085831</c:v>
                </c:pt>
                <c:pt idx="91">
                  <c:v>205898.41115724</c:v>
                </c:pt>
                <c:pt idx="92">
                  <c:v>205849.0830322399</c:v>
                </c:pt>
                <c:pt idx="93">
                  <c:v>206137.64553224</c:v>
                </c:pt>
                <c:pt idx="94">
                  <c:v>206203.3642822399</c:v>
                </c:pt>
                <c:pt idx="95">
                  <c:v>206211.5830322399</c:v>
                </c:pt>
                <c:pt idx="96">
                  <c:v>206791.87990724</c:v>
                </c:pt>
                <c:pt idx="97">
                  <c:v>210116.4580322399</c:v>
                </c:pt>
              </c:numCache>
            </c:numRef>
          </c:val>
          <c:smooth val="0"/>
        </c:ser>
        <c:ser>
          <c:idx val="1"/>
          <c:order val="1"/>
          <c:tx>
            <c:strRef>
              <c:f>Feuil1!$C$1</c:f>
              <c:strCache>
                <c:ptCount val="1"/>
                <c:pt idx="0">
                  <c:v>YL</c:v>
                </c:pt>
              </c:strCache>
            </c:strRef>
          </c:tx>
          <c:marker>
            <c:symbol val="none"/>
          </c:marker>
          <c:cat>
            <c:numRef>
              <c:f>Feuil1!$A$2:$A$99</c:f>
              <c:numCache>
                <c:formatCode>General</c:formatCode>
                <c:ptCount val="98"/>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pt idx="22">
                  <c:v>22.0</c:v>
                </c:pt>
                <c:pt idx="23">
                  <c:v>23.0</c:v>
                </c:pt>
                <c:pt idx="24">
                  <c:v>24.0</c:v>
                </c:pt>
                <c:pt idx="25">
                  <c:v>25.0</c:v>
                </c:pt>
                <c:pt idx="26">
                  <c:v>26.0</c:v>
                </c:pt>
                <c:pt idx="27">
                  <c:v>27.0</c:v>
                </c:pt>
                <c:pt idx="28">
                  <c:v>28.0</c:v>
                </c:pt>
                <c:pt idx="29">
                  <c:v>29.0</c:v>
                </c:pt>
                <c:pt idx="30">
                  <c:v>30.0</c:v>
                </c:pt>
                <c:pt idx="31">
                  <c:v>31.0</c:v>
                </c:pt>
                <c:pt idx="32">
                  <c:v>32.0</c:v>
                </c:pt>
                <c:pt idx="33">
                  <c:v>33.0</c:v>
                </c:pt>
                <c:pt idx="34">
                  <c:v>34.0</c:v>
                </c:pt>
                <c:pt idx="35">
                  <c:v>35.0</c:v>
                </c:pt>
                <c:pt idx="36">
                  <c:v>36.0</c:v>
                </c:pt>
                <c:pt idx="37">
                  <c:v>37.0</c:v>
                </c:pt>
                <c:pt idx="38">
                  <c:v>38.0</c:v>
                </c:pt>
                <c:pt idx="39">
                  <c:v>39.0</c:v>
                </c:pt>
                <c:pt idx="40">
                  <c:v>40.0</c:v>
                </c:pt>
                <c:pt idx="41">
                  <c:v>41.0</c:v>
                </c:pt>
                <c:pt idx="42">
                  <c:v>42.0</c:v>
                </c:pt>
                <c:pt idx="43">
                  <c:v>43.0</c:v>
                </c:pt>
                <c:pt idx="44">
                  <c:v>44.0</c:v>
                </c:pt>
                <c:pt idx="45">
                  <c:v>45.0</c:v>
                </c:pt>
                <c:pt idx="46">
                  <c:v>46.0</c:v>
                </c:pt>
                <c:pt idx="47">
                  <c:v>47.0</c:v>
                </c:pt>
                <c:pt idx="48">
                  <c:v>48.0</c:v>
                </c:pt>
                <c:pt idx="49">
                  <c:v>49.0</c:v>
                </c:pt>
                <c:pt idx="50">
                  <c:v>50.0</c:v>
                </c:pt>
                <c:pt idx="51">
                  <c:v>51.0</c:v>
                </c:pt>
                <c:pt idx="52">
                  <c:v>52.0</c:v>
                </c:pt>
                <c:pt idx="53">
                  <c:v>53.0</c:v>
                </c:pt>
                <c:pt idx="54">
                  <c:v>54.0</c:v>
                </c:pt>
                <c:pt idx="55">
                  <c:v>55.0</c:v>
                </c:pt>
                <c:pt idx="56">
                  <c:v>56.0</c:v>
                </c:pt>
                <c:pt idx="57">
                  <c:v>57.0</c:v>
                </c:pt>
                <c:pt idx="58">
                  <c:v>58.0</c:v>
                </c:pt>
                <c:pt idx="59">
                  <c:v>59.0</c:v>
                </c:pt>
                <c:pt idx="60">
                  <c:v>60.0</c:v>
                </c:pt>
                <c:pt idx="61">
                  <c:v>61.0</c:v>
                </c:pt>
                <c:pt idx="62">
                  <c:v>62.0</c:v>
                </c:pt>
                <c:pt idx="63">
                  <c:v>63.0</c:v>
                </c:pt>
                <c:pt idx="64">
                  <c:v>64.0</c:v>
                </c:pt>
                <c:pt idx="65">
                  <c:v>65.0</c:v>
                </c:pt>
                <c:pt idx="66">
                  <c:v>66.0</c:v>
                </c:pt>
                <c:pt idx="67">
                  <c:v>67.0</c:v>
                </c:pt>
                <c:pt idx="68">
                  <c:v>68.0</c:v>
                </c:pt>
                <c:pt idx="69">
                  <c:v>69.0</c:v>
                </c:pt>
                <c:pt idx="70">
                  <c:v>70.0</c:v>
                </c:pt>
                <c:pt idx="71">
                  <c:v>71.0</c:v>
                </c:pt>
                <c:pt idx="72">
                  <c:v>72.0</c:v>
                </c:pt>
                <c:pt idx="73">
                  <c:v>73.0</c:v>
                </c:pt>
                <c:pt idx="74">
                  <c:v>74.0</c:v>
                </c:pt>
                <c:pt idx="75">
                  <c:v>75.0</c:v>
                </c:pt>
                <c:pt idx="76">
                  <c:v>76.0</c:v>
                </c:pt>
                <c:pt idx="77">
                  <c:v>77.0</c:v>
                </c:pt>
                <c:pt idx="78">
                  <c:v>78.0</c:v>
                </c:pt>
                <c:pt idx="79">
                  <c:v>79.0</c:v>
                </c:pt>
                <c:pt idx="80">
                  <c:v>80.0</c:v>
                </c:pt>
                <c:pt idx="81">
                  <c:v>81.0</c:v>
                </c:pt>
                <c:pt idx="82">
                  <c:v>82.0</c:v>
                </c:pt>
                <c:pt idx="83">
                  <c:v>83.0</c:v>
                </c:pt>
                <c:pt idx="84">
                  <c:v>84.0</c:v>
                </c:pt>
                <c:pt idx="85">
                  <c:v>85.0</c:v>
                </c:pt>
                <c:pt idx="86">
                  <c:v>86.0</c:v>
                </c:pt>
                <c:pt idx="87">
                  <c:v>87.0</c:v>
                </c:pt>
                <c:pt idx="88">
                  <c:v>88.0</c:v>
                </c:pt>
                <c:pt idx="89">
                  <c:v>89.0</c:v>
                </c:pt>
                <c:pt idx="90">
                  <c:v>90.0</c:v>
                </c:pt>
                <c:pt idx="91">
                  <c:v>91.0</c:v>
                </c:pt>
                <c:pt idx="92">
                  <c:v>92.0</c:v>
                </c:pt>
                <c:pt idx="93">
                  <c:v>93.0</c:v>
                </c:pt>
                <c:pt idx="94">
                  <c:v>94.0</c:v>
                </c:pt>
                <c:pt idx="95">
                  <c:v>95.0</c:v>
                </c:pt>
                <c:pt idx="96">
                  <c:v>96.0</c:v>
                </c:pt>
                <c:pt idx="97">
                  <c:v>97.0</c:v>
                </c:pt>
              </c:numCache>
            </c:numRef>
          </c:cat>
          <c:val>
            <c:numRef>
              <c:f>Feuil1!$C$2:$C$99</c:f>
              <c:numCache>
                <c:formatCode>General</c:formatCode>
                <c:ptCount val="98"/>
                <c:pt idx="0">
                  <c:v>42.91895219836181</c:v>
                </c:pt>
                <c:pt idx="1">
                  <c:v>288.668093108504</c:v>
                </c:pt>
                <c:pt idx="2">
                  <c:v>486.7792674213071</c:v>
                </c:pt>
                <c:pt idx="3">
                  <c:v>661.1129446669315</c:v>
                </c:pt>
                <c:pt idx="4">
                  <c:v>883.552131667261</c:v>
                </c:pt>
                <c:pt idx="5">
                  <c:v>1217.978210492875</c:v>
                </c:pt>
                <c:pt idx="6">
                  <c:v>1544.83272240053</c:v>
                </c:pt>
                <c:pt idx="7">
                  <c:v>1950.204788817999</c:v>
                </c:pt>
                <c:pt idx="8">
                  <c:v>2389.563600770662</c:v>
                </c:pt>
                <c:pt idx="9">
                  <c:v>2953.958920237986</c:v>
                </c:pt>
                <c:pt idx="10">
                  <c:v>4022.41261684106</c:v>
                </c:pt>
                <c:pt idx="11">
                  <c:v>6561.521517202264</c:v>
                </c:pt>
                <c:pt idx="12">
                  <c:v>10232.96400330415</c:v>
                </c:pt>
                <c:pt idx="13">
                  <c:v>15749.3727036418</c:v>
                </c:pt>
                <c:pt idx="14">
                  <c:v>22082.21180379267</c:v>
                </c:pt>
                <c:pt idx="15">
                  <c:v>29670.11083892595</c:v>
                </c:pt>
                <c:pt idx="16">
                  <c:v>41579.920871451</c:v>
                </c:pt>
                <c:pt idx="17">
                  <c:v>59475.46106362808</c:v>
                </c:pt>
                <c:pt idx="18">
                  <c:v>79369.02817238465</c:v>
                </c:pt>
                <c:pt idx="19">
                  <c:v>102553.1051963034</c:v>
                </c:pt>
                <c:pt idx="20">
                  <c:v>132850.7901890457</c:v>
                </c:pt>
                <c:pt idx="21">
                  <c:v>170012.1321394012</c:v>
                </c:pt>
                <c:pt idx="22">
                  <c:v>228157.2545130169</c:v>
                </c:pt>
                <c:pt idx="23">
                  <c:v>294753.3905617372</c:v>
                </c:pt>
                <c:pt idx="24">
                  <c:v>368838.3470383455</c:v>
                </c:pt>
                <c:pt idx="25">
                  <c:v>451347.6509306059</c:v>
                </c:pt>
                <c:pt idx="26">
                  <c:v>565304.1316054223</c:v>
                </c:pt>
                <c:pt idx="27">
                  <c:v>677592.2194484484</c:v>
                </c:pt>
                <c:pt idx="28">
                  <c:v>775208.4644752007</c:v>
                </c:pt>
                <c:pt idx="29">
                  <c:v>862151.5768937996</c:v>
                </c:pt>
                <c:pt idx="30">
                  <c:v>935214.2133741153</c:v>
                </c:pt>
                <c:pt idx="31">
                  <c:v>993397.7078186698</c:v>
                </c:pt>
                <c:pt idx="32">
                  <c:v>1.05023452916355E6</c:v>
                </c:pt>
                <c:pt idx="33">
                  <c:v>1.12785963787641E6</c:v>
                </c:pt>
                <c:pt idx="34">
                  <c:v>1.20112694524231E6</c:v>
                </c:pt>
                <c:pt idx="35">
                  <c:v>1.26423215420962E6</c:v>
                </c:pt>
                <c:pt idx="36">
                  <c:v>1.30315616361374E6</c:v>
                </c:pt>
                <c:pt idx="37">
                  <c:v>1.34580591914306E6</c:v>
                </c:pt>
                <c:pt idx="38">
                  <c:v>1.39655509198455E6</c:v>
                </c:pt>
                <c:pt idx="39">
                  <c:v>1.42704979241876E6</c:v>
                </c:pt>
                <c:pt idx="40">
                  <c:v>1.4549706590311E6</c:v>
                </c:pt>
                <c:pt idx="41">
                  <c:v>1.46627397559231E6</c:v>
                </c:pt>
                <c:pt idx="42">
                  <c:v>1.45350718070571E6</c:v>
                </c:pt>
                <c:pt idx="43">
                  <c:v>1.44134709409548E6</c:v>
                </c:pt>
                <c:pt idx="44">
                  <c:v>1.43933624684863E6</c:v>
                </c:pt>
                <c:pt idx="45">
                  <c:v>1.41695494377966E6</c:v>
                </c:pt>
                <c:pt idx="46">
                  <c:v>1.37048777452105E6</c:v>
                </c:pt>
                <c:pt idx="47">
                  <c:v>1.30051279155399E6</c:v>
                </c:pt>
                <c:pt idx="48">
                  <c:v>1.22502415773198E6</c:v>
                </c:pt>
                <c:pt idx="49">
                  <c:v>1.1637654345621E6</c:v>
                </c:pt>
                <c:pt idx="50">
                  <c:v>1.11014566137417E6</c:v>
                </c:pt>
                <c:pt idx="51">
                  <c:v>1.07849861273472E6</c:v>
                </c:pt>
                <c:pt idx="52">
                  <c:v>1.08145604890984E6</c:v>
                </c:pt>
                <c:pt idx="53">
                  <c:v>1.07816099583762E6</c:v>
                </c:pt>
                <c:pt idx="54">
                  <c:v>1.05897531032693E6</c:v>
                </c:pt>
                <c:pt idx="55">
                  <c:v>1.0626350937015E6</c:v>
                </c:pt>
                <c:pt idx="56">
                  <c:v>1.06760584454227E6</c:v>
                </c:pt>
                <c:pt idx="57">
                  <c:v>1.0649964820296E6</c:v>
                </c:pt>
                <c:pt idx="58">
                  <c:v>1.05684837954461E6</c:v>
                </c:pt>
                <c:pt idx="59">
                  <c:v>1.0345630538828E6</c:v>
                </c:pt>
                <c:pt idx="60">
                  <c:v>989321.6709421001</c:v>
                </c:pt>
                <c:pt idx="61">
                  <c:v>937129.4287747056</c:v>
                </c:pt>
                <c:pt idx="62">
                  <c:v>873710.721674315</c:v>
                </c:pt>
                <c:pt idx="63">
                  <c:v>790906.1209977652</c:v>
                </c:pt>
                <c:pt idx="64">
                  <c:v>690544.7379748875</c:v>
                </c:pt>
                <c:pt idx="65">
                  <c:v>568251.389824587</c:v>
                </c:pt>
                <c:pt idx="66">
                  <c:v>475632.4414899355</c:v>
                </c:pt>
                <c:pt idx="67">
                  <c:v>393816.6181690254</c:v>
                </c:pt>
                <c:pt idx="68">
                  <c:v>300687.39492068</c:v>
                </c:pt>
                <c:pt idx="69">
                  <c:v>237877.9677894817</c:v>
                </c:pt>
                <c:pt idx="70">
                  <c:v>206015.7033077843</c:v>
                </c:pt>
                <c:pt idx="71">
                  <c:v>177613.2303381722</c:v>
                </c:pt>
                <c:pt idx="72">
                  <c:v>149978.8580596148</c:v>
                </c:pt>
                <c:pt idx="73">
                  <c:v>127403.1462317755</c:v>
                </c:pt>
                <c:pt idx="74">
                  <c:v>112615.2456583682</c:v>
                </c:pt>
                <c:pt idx="75">
                  <c:v>96657.34544910764</c:v>
                </c:pt>
                <c:pt idx="76">
                  <c:v>86753.66193967749</c:v>
                </c:pt>
                <c:pt idx="77">
                  <c:v>76431.33297290593</c:v>
                </c:pt>
                <c:pt idx="78">
                  <c:v>64372.23843692511</c:v>
                </c:pt>
                <c:pt idx="79">
                  <c:v>60030.63896536048</c:v>
                </c:pt>
                <c:pt idx="80">
                  <c:v>55360.3123087695</c:v>
                </c:pt>
                <c:pt idx="81">
                  <c:v>50802.60905376037</c:v>
                </c:pt>
                <c:pt idx="82">
                  <c:v>49810.28977496762</c:v>
                </c:pt>
                <c:pt idx="83">
                  <c:v>47864.62390924709</c:v>
                </c:pt>
                <c:pt idx="84">
                  <c:v>47947.0967048419</c:v>
                </c:pt>
                <c:pt idx="85">
                  <c:v>48602.25177473878</c:v>
                </c:pt>
                <c:pt idx="86">
                  <c:v>52614.51797187042</c:v>
                </c:pt>
                <c:pt idx="87">
                  <c:v>55671.04556679825</c:v>
                </c:pt>
                <c:pt idx="88">
                  <c:v>56520.54118923887</c:v>
                </c:pt>
                <c:pt idx="89">
                  <c:v>60592.17850078223</c:v>
                </c:pt>
                <c:pt idx="90">
                  <c:v>64326.86347578354</c:v>
                </c:pt>
                <c:pt idx="91">
                  <c:v>67700.90091298465</c:v>
                </c:pt>
                <c:pt idx="92">
                  <c:v>70983.24650892743</c:v>
                </c:pt>
                <c:pt idx="93">
                  <c:v>73558.32945622442</c:v>
                </c:pt>
                <c:pt idx="94">
                  <c:v>75196.3865855227</c:v>
                </c:pt>
                <c:pt idx="95">
                  <c:v>75452.87879940278</c:v>
                </c:pt>
                <c:pt idx="96">
                  <c:v>73789.17093039127</c:v>
                </c:pt>
                <c:pt idx="97">
                  <c:v>70927.66649539159</c:v>
                </c:pt>
              </c:numCache>
            </c:numRef>
          </c:val>
          <c:smooth val="0"/>
        </c:ser>
        <c:dLbls>
          <c:showLegendKey val="0"/>
          <c:showVal val="0"/>
          <c:showCatName val="0"/>
          <c:showSerName val="0"/>
          <c:showPercent val="0"/>
          <c:showBubbleSize val="0"/>
        </c:dLbls>
        <c:marker val="1"/>
        <c:smooth val="0"/>
        <c:axId val="2143911960"/>
        <c:axId val="2145289560"/>
      </c:lineChart>
      <c:catAx>
        <c:axId val="2143911960"/>
        <c:scaling>
          <c:orientation val="minMax"/>
        </c:scaling>
        <c:delete val="0"/>
        <c:axPos val="b"/>
        <c:numFmt formatCode="General" sourceLinked="1"/>
        <c:majorTickMark val="out"/>
        <c:minorTickMark val="none"/>
        <c:tickLblPos val="nextTo"/>
        <c:crossAx val="2145289560"/>
        <c:crosses val="autoZero"/>
        <c:auto val="1"/>
        <c:lblAlgn val="ctr"/>
        <c:lblOffset val="100"/>
        <c:tickLblSkip val="10"/>
        <c:tickMarkSkip val="10"/>
        <c:noMultiLvlLbl val="0"/>
      </c:catAx>
      <c:valAx>
        <c:axId val="2145289560"/>
        <c:scaling>
          <c:orientation val="minMax"/>
        </c:scaling>
        <c:delete val="0"/>
        <c:axPos val="l"/>
        <c:numFmt formatCode="General" sourceLinked="1"/>
        <c:majorTickMark val="out"/>
        <c:minorTickMark val="none"/>
        <c:tickLblPos val="nextTo"/>
        <c:crossAx val="2143911960"/>
        <c:crosses val="autoZero"/>
        <c:crossBetween val="between"/>
        <c:dispUnits>
          <c:builtInUnit val="thousands"/>
          <c:dispUnitsLbl>
            <c:layout/>
          </c:dispUnitsLbl>
        </c:dispUnits>
      </c:valAx>
    </c:plotArea>
    <c:legend>
      <c:legendPos val="r"/>
      <c:layout>
        <c:manualLayout>
          <c:xMode val="edge"/>
          <c:yMode val="edge"/>
          <c:x val="0.693416812905149"/>
          <c:y val="0.130113833263878"/>
          <c:w val="0.123084475433757"/>
          <c:h val="0.204422990662442"/>
        </c:manualLayout>
      </c:layout>
      <c:overlay val="0"/>
      <c:txPr>
        <a:bodyPr/>
        <a:lstStyle/>
        <a:p>
          <a:pPr>
            <a:defRPr sz="2400"/>
          </a:pPr>
          <a:endParaRPr lang="fr-FR"/>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594583693599262"/>
          <c:y val="0.0428906592078005"/>
          <c:w val="0.888812716461456"/>
          <c:h val="0.749157228717506"/>
        </c:manualLayout>
      </c:layout>
      <c:lineChart>
        <c:grouping val="standard"/>
        <c:varyColors val="0"/>
        <c:ser>
          <c:idx val="0"/>
          <c:order val="0"/>
          <c:tx>
            <c:strRef>
              <c:f>Feuil2!$S$1</c:f>
              <c:strCache>
                <c:ptCount val="1"/>
                <c:pt idx="0">
                  <c:v>C_ajust</c:v>
                </c:pt>
              </c:strCache>
            </c:strRef>
          </c:tx>
          <c:spPr>
            <a:ln w="44450" cap="rnd">
              <a:solidFill>
                <a:srgbClr val="FF0000"/>
              </a:solidFill>
              <a:round/>
            </a:ln>
            <a:effectLst/>
          </c:spPr>
          <c:marker>
            <c:symbol val="none"/>
          </c:marker>
          <c:val>
            <c:numRef>
              <c:f>Feuil2!$S$2:$S$99</c:f>
              <c:numCache>
                <c:formatCode>General</c:formatCode>
                <c:ptCount val="98"/>
                <c:pt idx="0">
                  <c:v>44.55585041307744</c:v>
                </c:pt>
                <c:pt idx="1">
                  <c:v>43.74669266132523</c:v>
                </c:pt>
                <c:pt idx="2">
                  <c:v>43.10225524583201</c:v>
                </c:pt>
                <c:pt idx="3">
                  <c:v>52.57376213213522</c:v>
                </c:pt>
                <c:pt idx="4">
                  <c:v>51.75075161343727</c:v>
                </c:pt>
                <c:pt idx="5">
                  <c:v>50.2537861833204</c:v>
                </c:pt>
                <c:pt idx="6">
                  <c:v>50.24587196914214</c:v>
                </c:pt>
                <c:pt idx="7">
                  <c:v>50.04161687250831</c:v>
                </c:pt>
                <c:pt idx="8">
                  <c:v>50.16933299716183</c:v>
                </c:pt>
                <c:pt idx="9">
                  <c:v>50.49781398224395</c:v>
                </c:pt>
                <c:pt idx="10">
                  <c:v>51.20184599379627</c:v>
                </c:pt>
                <c:pt idx="11">
                  <c:v>52.02926934439537</c:v>
                </c:pt>
                <c:pt idx="12">
                  <c:v>53.67821601813134</c:v>
                </c:pt>
                <c:pt idx="13">
                  <c:v>54.77233211428775</c:v>
                </c:pt>
                <c:pt idx="14">
                  <c:v>56.10912195294894</c:v>
                </c:pt>
                <c:pt idx="15">
                  <c:v>57.55687525235585</c:v>
                </c:pt>
                <c:pt idx="16">
                  <c:v>67.14314765685589</c:v>
                </c:pt>
                <c:pt idx="17">
                  <c:v>68.17926948315883</c:v>
                </c:pt>
                <c:pt idx="18">
                  <c:v>69.1080260656869</c:v>
                </c:pt>
                <c:pt idx="19">
                  <c:v>95.95029853611145</c:v>
                </c:pt>
                <c:pt idx="20">
                  <c:v>95.95371056712091</c:v>
                </c:pt>
                <c:pt idx="21">
                  <c:v>95.7195767617068</c:v>
                </c:pt>
                <c:pt idx="22">
                  <c:v>95.3942813803386</c:v>
                </c:pt>
                <c:pt idx="23">
                  <c:v>94.61065952281026</c:v>
                </c:pt>
                <c:pt idx="24">
                  <c:v>93.31633593620282</c:v>
                </c:pt>
                <c:pt idx="25">
                  <c:v>91.53312364925054</c:v>
                </c:pt>
                <c:pt idx="26">
                  <c:v>56.7914405861762</c:v>
                </c:pt>
                <c:pt idx="27">
                  <c:v>55.43575001061605</c:v>
                </c:pt>
                <c:pt idx="28">
                  <c:v>53.88897354333876</c:v>
                </c:pt>
                <c:pt idx="29">
                  <c:v>52.2150259650077</c:v>
                </c:pt>
                <c:pt idx="30">
                  <c:v>50.50305989340505</c:v>
                </c:pt>
                <c:pt idx="31">
                  <c:v>48.6064788137442</c:v>
                </c:pt>
                <c:pt idx="32">
                  <c:v>46.68257420864118</c:v>
                </c:pt>
                <c:pt idx="33">
                  <c:v>44.72278229452386</c:v>
                </c:pt>
                <c:pt idx="34">
                  <c:v>42.83232009163484</c:v>
                </c:pt>
                <c:pt idx="35">
                  <c:v>40.88449476835424</c:v>
                </c:pt>
                <c:pt idx="36">
                  <c:v>38.84524890727889</c:v>
                </c:pt>
                <c:pt idx="37">
                  <c:v>36.81768563150339</c:v>
                </c:pt>
                <c:pt idx="38">
                  <c:v>34.82109987051657</c:v>
                </c:pt>
                <c:pt idx="39">
                  <c:v>32.89537711923378</c:v>
                </c:pt>
                <c:pt idx="40">
                  <c:v>31.05096127966188</c:v>
                </c:pt>
                <c:pt idx="41">
                  <c:v>29.24925608088352</c:v>
                </c:pt>
                <c:pt idx="42">
                  <c:v>27.57340438577468</c:v>
                </c:pt>
                <c:pt idx="43">
                  <c:v>26.13798867511592</c:v>
                </c:pt>
                <c:pt idx="44">
                  <c:v>24.93157573806575</c:v>
                </c:pt>
                <c:pt idx="45">
                  <c:v>23.81426200975452</c:v>
                </c:pt>
                <c:pt idx="46">
                  <c:v>22.38791154165911</c:v>
                </c:pt>
                <c:pt idx="47">
                  <c:v>21.29857872481207</c:v>
                </c:pt>
                <c:pt idx="48">
                  <c:v>20.22390798186379</c:v>
                </c:pt>
                <c:pt idx="49">
                  <c:v>19.17955487084096</c:v>
                </c:pt>
                <c:pt idx="50">
                  <c:v>18.13438538392165</c:v>
                </c:pt>
                <c:pt idx="51">
                  <c:v>17.10600833754099</c:v>
                </c:pt>
                <c:pt idx="52">
                  <c:v>16.12457776880987</c:v>
                </c:pt>
                <c:pt idx="53">
                  <c:v>15.2626442140539</c:v>
                </c:pt>
                <c:pt idx="54">
                  <c:v>14.55190657803557</c:v>
                </c:pt>
                <c:pt idx="55">
                  <c:v>13.87199615696752</c:v>
                </c:pt>
                <c:pt idx="56">
                  <c:v>13.22901003745021</c:v>
                </c:pt>
                <c:pt idx="57">
                  <c:v>12.61430754288146</c:v>
                </c:pt>
                <c:pt idx="58">
                  <c:v>11.97500993744792</c:v>
                </c:pt>
                <c:pt idx="59">
                  <c:v>11.2925310330685</c:v>
                </c:pt>
                <c:pt idx="60">
                  <c:v>10.57911730708955</c:v>
                </c:pt>
                <c:pt idx="61">
                  <c:v>9.899365538230405</c:v>
                </c:pt>
                <c:pt idx="62">
                  <c:v>9.273632707273067</c:v>
                </c:pt>
                <c:pt idx="63">
                  <c:v>8.678962028563338</c:v>
                </c:pt>
                <c:pt idx="64">
                  <c:v>8.108378717438926</c:v>
                </c:pt>
                <c:pt idx="65">
                  <c:v>7.542730765503737</c:v>
                </c:pt>
                <c:pt idx="66">
                  <c:v>7.042909651684271</c:v>
                </c:pt>
                <c:pt idx="67">
                  <c:v>6.571084590712113</c:v>
                </c:pt>
                <c:pt idx="68">
                  <c:v>6.102901772169045</c:v>
                </c:pt>
                <c:pt idx="69">
                  <c:v>5.631720406411496</c:v>
                </c:pt>
                <c:pt idx="70">
                  <c:v>5.12928102088366</c:v>
                </c:pt>
                <c:pt idx="71">
                  <c:v>4.626617974522316</c:v>
                </c:pt>
                <c:pt idx="72">
                  <c:v>4.142662742669726</c:v>
                </c:pt>
                <c:pt idx="73">
                  <c:v>3.689572389148437</c:v>
                </c:pt>
                <c:pt idx="74">
                  <c:v>3.268462627974998</c:v>
                </c:pt>
                <c:pt idx="75">
                  <c:v>2.862575504036673</c:v>
                </c:pt>
                <c:pt idx="76">
                  <c:v>2.485798585917907</c:v>
                </c:pt>
                <c:pt idx="77">
                  <c:v>2.13828064502738</c:v>
                </c:pt>
                <c:pt idx="78">
                  <c:v>1.813285813354817</c:v>
                </c:pt>
                <c:pt idx="79">
                  <c:v>1.510968105074928</c:v>
                </c:pt>
                <c:pt idx="80">
                  <c:v>1.237778872625541</c:v>
                </c:pt>
                <c:pt idx="81">
                  <c:v>0.99426741911656</c:v>
                </c:pt>
                <c:pt idx="82">
                  <c:v>0.775174858298104</c:v>
                </c:pt>
                <c:pt idx="83">
                  <c:v>0.596491964079152</c:v>
                </c:pt>
                <c:pt idx="84">
                  <c:v>0.456636514516949</c:v>
                </c:pt>
                <c:pt idx="85">
                  <c:v>0.344387164376751</c:v>
                </c:pt>
                <c:pt idx="86">
                  <c:v>0.25636391344829</c:v>
                </c:pt>
                <c:pt idx="87">
                  <c:v>0.184034520849227</c:v>
                </c:pt>
                <c:pt idx="88">
                  <c:v>0.128463080386214</c:v>
                </c:pt>
                <c:pt idx="89">
                  <c:v>0.0879992286287505</c:v>
                </c:pt>
                <c:pt idx="90">
                  <c:v>0.0584443435032031</c:v>
                </c:pt>
                <c:pt idx="91">
                  <c:v>0.0389304221834325</c:v>
                </c:pt>
                <c:pt idx="92">
                  <c:v>0.0271607644333097</c:v>
                </c:pt>
                <c:pt idx="93">
                  <c:v>0.0187868268154908</c:v>
                </c:pt>
                <c:pt idx="94">
                  <c:v>0.0106586121983201</c:v>
                </c:pt>
                <c:pt idx="95">
                  <c:v>0.00336601169176586</c:v>
                </c:pt>
                <c:pt idx="96">
                  <c:v>0.00253161295049992</c:v>
                </c:pt>
                <c:pt idx="97">
                  <c:v>0.00200068828489322</c:v>
                </c:pt>
              </c:numCache>
            </c:numRef>
          </c:val>
          <c:smooth val="0"/>
        </c:ser>
        <c:ser>
          <c:idx val="1"/>
          <c:order val="1"/>
          <c:tx>
            <c:strRef>
              <c:f>Feuil2!$T$1</c:f>
              <c:strCache>
                <c:ptCount val="1"/>
                <c:pt idx="0">
                  <c:v>YL_ajust</c:v>
                </c:pt>
              </c:strCache>
            </c:strRef>
          </c:tx>
          <c:spPr>
            <a:ln w="44450" cap="rnd">
              <a:solidFill>
                <a:srgbClr val="00B050"/>
              </a:solidFill>
              <a:round/>
            </a:ln>
            <a:effectLst/>
          </c:spPr>
          <c:marker>
            <c:symbol val="none"/>
          </c:marker>
          <c:val>
            <c:numRef>
              <c:f>Feuil2!$T$2:$T$99</c:f>
              <c:numCache>
                <c:formatCode>#,##0.00</c:formatCode>
                <c:ptCount val="98"/>
                <c:pt idx="0">
                  <c:v>0.00682017939491589</c:v>
                </c:pt>
                <c:pt idx="1">
                  <c:v>0.0444860848351971</c:v>
                </c:pt>
                <c:pt idx="2">
                  <c:v>0.0727614974481135</c:v>
                </c:pt>
                <c:pt idx="3">
                  <c:v>0.0958406238955629</c:v>
                </c:pt>
                <c:pt idx="4">
                  <c:v>0.124224942674152</c:v>
                </c:pt>
                <c:pt idx="5">
                  <c:v>0.166086557039186</c:v>
                </c:pt>
                <c:pt idx="6">
                  <c:v>0.20434321229962</c:v>
                </c:pt>
                <c:pt idx="7">
                  <c:v>0.250307186485948</c:v>
                </c:pt>
                <c:pt idx="8">
                  <c:v>0.29764185809399</c:v>
                </c:pt>
                <c:pt idx="9">
                  <c:v>0.35712730488142</c:v>
                </c:pt>
                <c:pt idx="10">
                  <c:v>0.47219323964284</c:v>
                </c:pt>
                <c:pt idx="11">
                  <c:v>0.748196282301398</c:v>
                </c:pt>
                <c:pt idx="12">
                  <c:v>1.133553633724148</c:v>
                </c:pt>
                <c:pt idx="13">
                  <c:v>1.698549930805468</c:v>
                </c:pt>
                <c:pt idx="14">
                  <c:v>2.326238193680604</c:v>
                </c:pt>
                <c:pt idx="15">
                  <c:v>3.060369735351115</c:v>
                </c:pt>
                <c:pt idx="16">
                  <c:v>4.20005742021687</c:v>
                </c:pt>
                <c:pt idx="17">
                  <c:v>5.885298885635857</c:v>
                </c:pt>
                <c:pt idx="18">
                  <c:v>7.69569905913028</c:v>
                </c:pt>
                <c:pt idx="19">
                  <c:v>9.741744727830211</c:v>
                </c:pt>
                <c:pt idx="20">
                  <c:v>12.35880409547334</c:v>
                </c:pt>
                <c:pt idx="21">
                  <c:v>15.4887888004727</c:v>
                </c:pt>
                <c:pt idx="22">
                  <c:v>20.35824805584443</c:v>
                </c:pt>
                <c:pt idx="23">
                  <c:v>25.69281655313969</c:v>
                </c:pt>
                <c:pt idx="24">
                  <c:v>31.28104327987747</c:v>
                </c:pt>
                <c:pt idx="25">
                  <c:v>37.12343694148061</c:v>
                </c:pt>
                <c:pt idx="26">
                  <c:v>45.05398006373127</c:v>
                </c:pt>
                <c:pt idx="27">
                  <c:v>52.25778704678549</c:v>
                </c:pt>
                <c:pt idx="28">
                  <c:v>57.76883590034304</c:v>
                </c:pt>
                <c:pt idx="29">
                  <c:v>61.99743582978109</c:v>
                </c:pt>
                <c:pt idx="30">
                  <c:v>64.80420735651528</c:v>
                </c:pt>
                <c:pt idx="31">
                  <c:v>66.2201630893262</c:v>
                </c:pt>
                <c:pt idx="32">
                  <c:v>67.25175268098667</c:v>
                </c:pt>
                <c:pt idx="33">
                  <c:v>69.23245004162658</c:v>
                </c:pt>
                <c:pt idx="34">
                  <c:v>70.5077871563918</c:v>
                </c:pt>
                <c:pt idx="35">
                  <c:v>70.82076750596718</c:v>
                </c:pt>
                <c:pt idx="36">
                  <c:v>69.56608870179666</c:v>
                </c:pt>
                <c:pt idx="37">
                  <c:v>68.35404296131862</c:v>
                </c:pt>
                <c:pt idx="38">
                  <c:v>67.46422002369612</c:v>
                </c:pt>
                <c:pt idx="39">
                  <c:v>65.60469970777973</c:v>
                </c:pt>
                <c:pt idx="40">
                  <c:v>63.67584731816048</c:v>
                </c:pt>
                <c:pt idx="41">
                  <c:v>61.0297113044236</c:v>
                </c:pt>
                <c:pt idx="42">
                  <c:v>57.4785103419831</c:v>
                </c:pt>
                <c:pt idx="43">
                  <c:v>54.22391486305534</c:v>
                </c:pt>
                <c:pt idx="44">
                  <c:v>51.64941664241196</c:v>
                </c:pt>
                <c:pt idx="45">
                  <c:v>48.59627564969563</c:v>
                </c:pt>
                <c:pt idx="46">
                  <c:v>44.92746461355632</c:v>
                </c:pt>
                <c:pt idx="47">
                  <c:v>40.77419793651124</c:v>
                </c:pt>
                <c:pt idx="48">
                  <c:v>36.73058095868708</c:v>
                </c:pt>
                <c:pt idx="49">
                  <c:v>33.35246941709021</c:v>
                </c:pt>
                <c:pt idx="50">
                  <c:v>30.39947985305779</c:v>
                </c:pt>
                <c:pt idx="51">
                  <c:v>28.23108143445824</c:v>
                </c:pt>
                <c:pt idx="52">
                  <c:v>27.06893966689283</c:v>
                </c:pt>
                <c:pt idx="53">
                  <c:v>25.80934738995396</c:v>
                </c:pt>
                <c:pt idx="54">
                  <c:v>24.25455591701474</c:v>
                </c:pt>
                <c:pt idx="55">
                  <c:v>23.28852380197402</c:v>
                </c:pt>
                <c:pt idx="56">
                  <c:v>22.38244068893214</c:v>
                </c:pt>
                <c:pt idx="57">
                  <c:v>21.35408003329113</c:v>
                </c:pt>
                <c:pt idx="58">
                  <c:v>20.24190008837299</c:v>
                </c:pt>
                <c:pt idx="59">
                  <c:v>18.89441826251893</c:v>
                </c:pt>
                <c:pt idx="60">
                  <c:v>17.19556819888155</c:v>
                </c:pt>
                <c:pt idx="61">
                  <c:v>15.48465316794962</c:v>
                </c:pt>
                <c:pt idx="62">
                  <c:v>13.70741065972617</c:v>
                </c:pt>
                <c:pt idx="63">
                  <c:v>11.7475241124973</c:v>
                </c:pt>
                <c:pt idx="64">
                  <c:v>9.673961650970604</c:v>
                </c:pt>
                <c:pt idx="65">
                  <c:v>7.479866796235493</c:v>
                </c:pt>
                <c:pt idx="66">
                  <c:v>5.866750802573304</c:v>
                </c:pt>
                <c:pt idx="67">
                  <c:v>4.538142233397067</c:v>
                </c:pt>
                <c:pt idx="68">
                  <c:v>3.220638252888586</c:v>
                </c:pt>
                <c:pt idx="69">
                  <c:v>2.35374704674331</c:v>
                </c:pt>
                <c:pt idx="70">
                  <c:v>1.87092724039868</c:v>
                </c:pt>
                <c:pt idx="71">
                  <c:v>1.472481930181298</c:v>
                </c:pt>
                <c:pt idx="72">
                  <c:v>1.128063482488171</c:v>
                </c:pt>
                <c:pt idx="73">
                  <c:v>0.863310201504418</c:v>
                </c:pt>
                <c:pt idx="74">
                  <c:v>0.682561132243633</c:v>
                </c:pt>
                <c:pt idx="75">
                  <c:v>0.519616663032186</c:v>
                </c:pt>
                <c:pt idx="76">
                  <c:v>0.40954616173019</c:v>
                </c:pt>
                <c:pt idx="77">
                  <c:v>0.313156392349317</c:v>
                </c:pt>
                <c:pt idx="78">
                  <c:v>0.226556531403386</c:v>
                </c:pt>
                <c:pt idx="79">
                  <c:v>0.179859975469588</c:v>
                </c:pt>
                <c:pt idx="80">
                  <c:v>0.139629530001349</c:v>
                </c:pt>
                <c:pt idx="81">
                  <c:v>0.105947960980682</c:v>
                </c:pt>
                <c:pt idx="82">
                  <c:v>0.083694758275788</c:v>
                </c:pt>
                <c:pt idx="83">
                  <c:v>0.0637715724108592</c:v>
                </c:pt>
                <c:pt idx="84">
                  <c:v>0.0503225206438915</c:v>
                </c:pt>
                <c:pt idx="85">
                  <c:v>0.0398059980000789</c:v>
                </c:pt>
                <c:pt idx="86">
                  <c:v>0.0326957589332083</c:v>
                </c:pt>
                <c:pt idx="87">
                  <c:v>0.0251890946167046</c:v>
                </c:pt>
                <c:pt idx="88">
                  <c:v>0.0180470936436256</c:v>
                </c:pt>
                <c:pt idx="89">
                  <c:v>0.0133174490573114</c:v>
                </c:pt>
                <c:pt idx="90">
                  <c:v>0.00944087698176288</c:v>
                </c:pt>
                <c:pt idx="91">
                  <c:v>0.00673713654878871</c:v>
                </c:pt>
                <c:pt idx="92">
                  <c:v>0.00492939584014247</c:v>
                </c:pt>
                <c:pt idx="93">
                  <c:v>0.00352835895925764</c:v>
                </c:pt>
                <c:pt idx="94">
                  <c:v>0.00204572225623159</c:v>
                </c:pt>
                <c:pt idx="95">
                  <c:v>0.000648221097619381</c:v>
                </c:pt>
                <c:pt idx="96">
                  <c:v>0.000475446047924359</c:v>
                </c:pt>
                <c:pt idx="97">
                  <c:v>0.000355451059777983</c:v>
                </c:pt>
              </c:numCache>
            </c:numRef>
          </c:val>
          <c:smooth val="0"/>
        </c:ser>
        <c:dLbls>
          <c:showLegendKey val="0"/>
          <c:showVal val="0"/>
          <c:showCatName val="0"/>
          <c:showSerName val="0"/>
          <c:showPercent val="0"/>
          <c:showBubbleSize val="0"/>
        </c:dLbls>
        <c:marker val="1"/>
        <c:smooth val="0"/>
        <c:axId val="2144010136"/>
        <c:axId val="2144013608"/>
      </c:lineChart>
      <c:catAx>
        <c:axId val="214401013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Black" panose="020B0A04020102020204" pitchFamily="34" charset="0"/>
                <a:ea typeface="+mn-ea"/>
                <a:cs typeface="+mn-cs"/>
              </a:defRPr>
            </a:pPr>
            <a:endParaRPr lang="fr-FR"/>
          </a:p>
        </c:txPr>
        <c:crossAx val="2144013608"/>
        <c:crosses val="autoZero"/>
        <c:auto val="1"/>
        <c:lblAlgn val="ctr"/>
        <c:lblOffset val="100"/>
        <c:tickLblSkip val="10"/>
        <c:noMultiLvlLbl val="0"/>
      </c:catAx>
      <c:valAx>
        <c:axId val="2144013608"/>
        <c:scaling>
          <c:orientation val="minMax"/>
          <c:max val="10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Arial Black" panose="020B0A04020102020204" pitchFamily="34" charset="0"/>
                <a:ea typeface="+mn-ea"/>
                <a:cs typeface="+mn-cs"/>
              </a:defRPr>
            </a:pPr>
            <a:endParaRPr lang="fr-FR"/>
          </a:p>
        </c:txPr>
        <c:crossAx val="2144010136"/>
        <c:crosses val="autoZero"/>
        <c:crossBetween val="between"/>
      </c:valAx>
      <c:spPr>
        <a:noFill/>
        <a:ln w="25400">
          <a:noFill/>
        </a:ln>
      </c:spPr>
    </c:plotArea>
    <c:legend>
      <c:legendPos val="b"/>
      <c:layout>
        <c:manualLayout>
          <c:xMode val="edge"/>
          <c:yMode val="edge"/>
          <c:x val="0.59237125847074"/>
          <c:y val="0.0508680955823451"/>
          <c:w val="0.293770656716691"/>
          <c:h val="0.216897517004719"/>
        </c:manualLayout>
      </c:layout>
      <c:overlay val="0"/>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Arial Black" panose="020B0A04020102020204" pitchFamily="34" charset="0"/>
              <a:ea typeface="+mn-ea"/>
              <a:cs typeface="+mn-cs"/>
            </a:defRPr>
          </a:pPr>
          <a:endParaRPr lang="fr-FR"/>
        </a:p>
      </c:txPr>
    </c:legend>
    <c:plotVisOnly val="1"/>
    <c:dispBlanksAs val="gap"/>
    <c:showDLblsOverMax val="0"/>
  </c:chart>
  <c:spPr>
    <a:solidFill>
      <a:schemeClr val="bg1"/>
    </a:solidFill>
    <a:ln w="9525" cap="flat" cmpd="sng" algn="ctr">
      <a:solidFill>
        <a:schemeClr val="tx1"/>
      </a:solidFill>
      <a:round/>
    </a:ln>
    <a:effectLst/>
  </c:spPr>
  <c:txPr>
    <a:bodyPr/>
    <a:lstStyle/>
    <a:p>
      <a:pPr>
        <a:defRPr/>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1739130434783"/>
          <c:y val="0.12378655447246"/>
          <c:w val="0.84695652173913"/>
          <c:h val="0.745146514177358"/>
        </c:manualLayout>
      </c:layout>
      <c:lineChart>
        <c:grouping val="standard"/>
        <c:varyColors val="0"/>
        <c:ser>
          <c:idx val="0"/>
          <c:order val="0"/>
          <c:spPr>
            <a:ln w="38100">
              <a:solidFill>
                <a:srgbClr val="0000FF"/>
              </a:solidFill>
              <a:prstDash val="solid"/>
            </a:ln>
          </c:spPr>
          <c:marker>
            <c:symbol val="none"/>
          </c:marker>
          <c:cat>
            <c:numRef>
              <c:f>[1]Results!$A$2:$A$102</c:f>
              <c:numCache>
                <c:formatCode>General</c:formatCode>
                <c:ptCount val="101"/>
                <c:pt idx="0">
                  <c:v>1950.0</c:v>
                </c:pt>
                <c:pt idx="1">
                  <c:v>1951.0</c:v>
                </c:pt>
                <c:pt idx="2">
                  <c:v>1952.0</c:v>
                </c:pt>
                <c:pt idx="3">
                  <c:v>1953.0</c:v>
                </c:pt>
                <c:pt idx="4">
                  <c:v>1954.0</c:v>
                </c:pt>
                <c:pt idx="5">
                  <c:v>1955.0</c:v>
                </c:pt>
                <c:pt idx="6">
                  <c:v>1956.0</c:v>
                </c:pt>
                <c:pt idx="7">
                  <c:v>1957.0</c:v>
                </c:pt>
                <c:pt idx="8">
                  <c:v>1958.0</c:v>
                </c:pt>
                <c:pt idx="9">
                  <c:v>1959.0</c:v>
                </c:pt>
                <c:pt idx="10">
                  <c:v>1960.0</c:v>
                </c:pt>
                <c:pt idx="11">
                  <c:v>1961.0</c:v>
                </c:pt>
                <c:pt idx="12">
                  <c:v>1962.0</c:v>
                </c:pt>
                <c:pt idx="13">
                  <c:v>1963.0</c:v>
                </c:pt>
                <c:pt idx="14">
                  <c:v>1964.0</c:v>
                </c:pt>
                <c:pt idx="15">
                  <c:v>1965.0</c:v>
                </c:pt>
                <c:pt idx="16">
                  <c:v>1966.0</c:v>
                </c:pt>
                <c:pt idx="17">
                  <c:v>1967.0</c:v>
                </c:pt>
                <c:pt idx="18">
                  <c:v>1968.0</c:v>
                </c:pt>
                <c:pt idx="19">
                  <c:v>1969.0</c:v>
                </c:pt>
                <c:pt idx="20">
                  <c:v>1970.0</c:v>
                </c:pt>
                <c:pt idx="21">
                  <c:v>1971.0</c:v>
                </c:pt>
                <c:pt idx="22">
                  <c:v>1972.0</c:v>
                </c:pt>
                <c:pt idx="23">
                  <c:v>1973.0</c:v>
                </c:pt>
                <c:pt idx="24">
                  <c:v>1974.0</c:v>
                </c:pt>
                <c:pt idx="25">
                  <c:v>1975.0</c:v>
                </c:pt>
                <c:pt idx="26">
                  <c:v>1976.0</c:v>
                </c:pt>
                <c:pt idx="27">
                  <c:v>1977.0</c:v>
                </c:pt>
                <c:pt idx="28">
                  <c:v>1978.0</c:v>
                </c:pt>
                <c:pt idx="29">
                  <c:v>1979.0</c:v>
                </c:pt>
                <c:pt idx="30">
                  <c:v>1980.0</c:v>
                </c:pt>
                <c:pt idx="31">
                  <c:v>1981.0</c:v>
                </c:pt>
                <c:pt idx="32">
                  <c:v>1982.0</c:v>
                </c:pt>
                <c:pt idx="33">
                  <c:v>1983.0</c:v>
                </c:pt>
                <c:pt idx="34">
                  <c:v>1984.0</c:v>
                </c:pt>
                <c:pt idx="35">
                  <c:v>1985.0</c:v>
                </c:pt>
                <c:pt idx="36">
                  <c:v>1986.0</c:v>
                </c:pt>
                <c:pt idx="37">
                  <c:v>1987.0</c:v>
                </c:pt>
                <c:pt idx="38">
                  <c:v>1988.0</c:v>
                </c:pt>
                <c:pt idx="39">
                  <c:v>1989.0</c:v>
                </c:pt>
                <c:pt idx="40">
                  <c:v>1990.0</c:v>
                </c:pt>
                <c:pt idx="41">
                  <c:v>1991.0</c:v>
                </c:pt>
                <c:pt idx="42">
                  <c:v>1992.0</c:v>
                </c:pt>
                <c:pt idx="43">
                  <c:v>1993.0</c:v>
                </c:pt>
                <c:pt idx="44">
                  <c:v>1994.0</c:v>
                </c:pt>
                <c:pt idx="45">
                  <c:v>1995.0</c:v>
                </c:pt>
                <c:pt idx="46">
                  <c:v>1996.0</c:v>
                </c:pt>
                <c:pt idx="47">
                  <c:v>1997.0</c:v>
                </c:pt>
                <c:pt idx="48">
                  <c:v>1998.0</c:v>
                </c:pt>
                <c:pt idx="49">
                  <c:v>1999.0</c:v>
                </c:pt>
                <c:pt idx="50">
                  <c:v>2000.0</c:v>
                </c:pt>
                <c:pt idx="51">
                  <c:v>2001.0</c:v>
                </c:pt>
                <c:pt idx="52">
                  <c:v>2002.0</c:v>
                </c:pt>
                <c:pt idx="53">
                  <c:v>2003.0</c:v>
                </c:pt>
                <c:pt idx="54">
                  <c:v>2004.0</c:v>
                </c:pt>
                <c:pt idx="55">
                  <c:v>2005.0</c:v>
                </c:pt>
                <c:pt idx="56">
                  <c:v>2006.0</c:v>
                </c:pt>
                <c:pt idx="57">
                  <c:v>2007.0</c:v>
                </c:pt>
                <c:pt idx="58">
                  <c:v>2008.0</c:v>
                </c:pt>
                <c:pt idx="59">
                  <c:v>2009.0</c:v>
                </c:pt>
                <c:pt idx="60">
                  <c:v>2010.0</c:v>
                </c:pt>
                <c:pt idx="61">
                  <c:v>2011.0</c:v>
                </c:pt>
                <c:pt idx="62">
                  <c:v>2012.0</c:v>
                </c:pt>
                <c:pt idx="63">
                  <c:v>2013.0</c:v>
                </c:pt>
                <c:pt idx="64">
                  <c:v>2014.0</c:v>
                </c:pt>
                <c:pt idx="65">
                  <c:v>2015.0</c:v>
                </c:pt>
                <c:pt idx="66">
                  <c:v>2016.0</c:v>
                </c:pt>
                <c:pt idx="67">
                  <c:v>2017.0</c:v>
                </c:pt>
                <c:pt idx="68">
                  <c:v>2018.0</c:v>
                </c:pt>
                <c:pt idx="69">
                  <c:v>2019.0</c:v>
                </c:pt>
                <c:pt idx="70">
                  <c:v>2020.0</c:v>
                </c:pt>
                <c:pt idx="71">
                  <c:v>2021.0</c:v>
                </c:pt>
                <c:pt idx="72">
                  <c:v>2022.0</c:v>
                </c:pt>
                <c:pt idx="73">
                  <c:v>2023.0</c:v>
                </c:pt>
                <c:pt idx="74">
                  <c:v>2024.0</c:v>
                </c:pt>
                <c:pt idx="75">
                  <c:v>2025.0</c:v>
                </c:pt>
                <c:pt idx="76">
                  <c:v>2026.0</c:v>
                </c:pt>
                <c:pt idx="77">
                  <c:v>2027.0</c:v>
                </c:pt>
                <c:pt idx="78">
                  <c:v>2028.0</c:v>
                </c:pt>
                <c:pt idx="79">
                  <c:v>2029.0</c:v>
                </c:pt>
                <c:pt idx="80">
                  <c:v>2030.0</c:v>
                </c:pt>
                <c:pt idx="81">
                  <c:v>2031.0</c:v>
                </c:pt>
                <c:pt idx="82">
                  <c:v>2032.0</c:v>
                </c:pt>
                <c:pt idx="83">
                  <c:v>2033.0</c:v>
                </c:pt>
                <c:pt idx="84">
                  <c:v>2034.0</c:v>
                </c:pt>
                <c:pt idx="85">
                  <c:v>2035.0</c:v>
                </c:pt>
                <c:pt idx="86">
                  <c:v>2036.0</c:v>
                </c:pt>
                <c:pt idx="87">
                  <c:v>2037.0</c:v>
                </c:pt>
                <c:pt idx="88">
                  <c:v>2038.0</c:v>
                </c:pt>
                <c:pt idx="89">
                  <c:v>2039.0</c:v>
                </c:pt>
                <c:pt idx="90">
                  <c:v>2040.0</c:v>
                </c:pt>
                <c:pt idx="91">
                  <c:v>2041.0</c:v>
                </c:pt>
                <c:pt idx="92">
                  <c:v>2042.0</c:v>
                </c:pt>
                <c:pt idx="93">
                  <c:v>2043.0</c:v>
                </c:pt>
                <c:pt idx="94">
                  <c:v>2044.0</c:v>
                </c:pt>
                <c:pt idx="95">
                  <c:v>2045.0</c:v>
                </c:pt>
                <c:pt idx="96">
                  <c:v>2046.0</c:v>
                </c:pt>
                <c:pt idx="97">
                  <c:v>2047.0</c:v>
                </c:pt>
                <c:pt idx="98">
                  <c:v>2048.0</c:v>
                </c:pt>
                <c:pt idx="99">
                  <c:v>2049.0</c:v>
                </c:pt>
                <c:pt idx="100">
                  <c:v>2050.0</c:v>
                </c:pt>
              </c:numCache>
            </c:numRef>
          </c:cat>
          <c:val>
            <c:numRef>
              <c:f>[1]Results!$B$2:$B$102</c:f>
              <c:numCache>
                <c:formatCode>General</c:formatCode>
                <c:ptCount val="101"/>
                <c:pt idx="0">
                  <c:v>1.626375433626514</c:v>
                </c:pt>
                <c:pt idx="1">
                  <c:v>1.620872640486603</c:v>
                </c:pt>
                <c:pt idx="2">
                  <c:v>1.617191299433166</c:v>
                </c:pt>
                <c:pt idx="3">
                  <c:v>1.615396488082298</c:v>
                </c:pt>
                <c:pt idx="4">
                  <c:v>1.615255200546828</c:v>
                </c:pt>
                <c:pt idx="5">
                  <c:v>1.61611505513676</c:v>
                </c:pt>
                <c:pt idx="6">
                  <c:v>1.611456677906359</c:v>
                </c:pt>
                <c:pt idx="7">
                  <c:v>1.607967102987289</c:v>
                </c:pt>
                <c:pt idx="8">
                  <c:v>1.605302711056212</c:v>
                </c:pt>
                <c:pt idx="9">
                  <c:v>1.603441001120348</c:v>
                </c:pt>
                <c:pt idx="10">
                  <c:v>1.60230758386912</c:v>
                </c:pt>
                <c:pt idx="11">
                  <c:v>1.59656982771295</c:v>
                </c:pt>
                <c:pt idx="12">
                  <c:v>1.59203017180823</c:v>
                </c:pt>
                <c:pt idx="13">
                  <c:v>1.588397141449171</c:v>
                </c:pt>
                <c:pt idx="14">
                  <c:v>1.585134491156343</c:v>
                </c:pt>
                <c:pt idx="15">
                  <c:v>1.580947702315794</c:v>
                </c:pt>
                <c:pt idx="16">
                  <c:v>1.573889844386632</c:v>
                </c:pt>
                <c:pt idx="17">
                  <c:v>1.567932493555301</c:v>
                </c:pt>
                <c:pt idx="18">
                  <c:v>1.562631605995711</c:v>
                </c:pt>
                <c:pt idx="19">
                  <c:v>1.558164196237333</c:v>
                </c:pt>
                <c:pt idx="20">
                  <c:v>1.55490237954526</c:v>
                </c:pt>
                <c:pt idx="21">
                  <c:v>1.547196289889457</c:v>
                </c:pt>
                <c:pt idx="22">
                  <c:v>1.54020111203199</c:v>
                </c:pt>
                <c:pt idx="23">
                  <c:v>1.534107912911996</c:v>
                </c:pt>
                <c:pt idx="24">
                  <c:v>1.528962785725067</c:v>
                </c:pt>
                <c:pt idx="25">
                  <c:v>1.524582762801458</c:v>
                </c:pt>
                <c:pt idx="26">
                  <c:v>1.516488157535033</c:v>
                </c:pt>
                <c:pt idx="27">
                  <c:v>1.509510722456822</c:v>
                </c:pt>
                <c:pt idx="28">
                  <c:v>1.503437591593172</c:v>
                </c:pt>
                <c:pt idx="29">
                  <c:v>1.498015492499084</c:v>
                </c:pt>
                <c:pt idx="30">
                  <c:v>1.492615450509996</c:v>
                </c:pt>
                <c:pt idx="31">
                  <c:v>1.485104122985717</c:v>
                </c:pt>
                <c:pt idx="32">
                  <c:v>1.478846805973971</c:v>
                </c:pt>
                <c:pt idx="33">
                  <c:v>1.473573184406794</c:v>
                </c:pt>
                <c:pt idx="34">
                  <c:v>1.469298133699704</c:v>
                </c:pt>
                <c:pt idx="35">
                  <c:v>1.466007180848675</c:v>
                </c:pt>
                <c:pt idx="36">
                  <c:v>1.460082067341636</c:v>
                </c:pt>
                <c:pt idx="37">
                  <c:v>1.455118203455232</c:v>
                </c:pt>
                <c:pt idx="38">
                  <c:v>1.451130331147267</c:v>
                </c:pt>
                <c:pt idx="39">
                  <c:v>1.44818672824831</c:v>
                </c:pt>
                <c:pt idx="40">
                  <c:v>1.445633264623551</c:v>
                </c:pt>
                <c:pt idx="41">
                  <c:v>1.440587076584412</c:v>
                </c:pt>
                <c:pt idx="42">
                  <c:v>1.436090250238895</c:v>
                </c:pt>
                <c:pt idx="43">
                  <c:v>1.431922967867115</c:v>
                </c:pt>
                <c:pt idx="44">
                  <c:v>1.42794107604162</c:v>
                </c:pt>
                <c:pt idx="45">
                  <c:v>1.423986986834694</c:v>
                </c:pt>
                <c:pt idx="46">
                  <c:v>1.42217542215779</c:v>
                </c:pt>
                <c:pt idx="47">
                  <c:v>1.421754461574306</c:v>
                </c:pt>
                <c:pt idx="48">
                  <c:v>1.422656974505824</c:v>
                </c:pt>
                <c:pt idx="49">
                  <c:v>1.424839578232358</c:v>
                </c:pt>
                <c:pt idx="50">
                  <c:v>1.428197350527368</c:v>
                </c:pt>
                <c:pt idx="51">
                  <c:v>1.431498691070658</c:v>
                </c:pt>
                <c:pt idx="52">
                  <c:v>1.436359778490838</c:v>
                </c:pt>
                <c:pt idx="53">
                  <c:v>1.442669432261256</c:v>
                </c:pt>
                <c:pt idx="54">
                  <c:v>1.450361614900105</c:v>
                </c:pt>
                <c:pt idx="55">
                  <c:v>1.459279016205419</c:v>
                </c:pt>
                <c:pt idx="56">
                  <c:v>1.467119811414166</c:v>
                </c:pt>
                <c:pt idx="57">
                  <c:v>1.476488512368274</c:v>
                </c:pt>
                <c:pt idx="58">
                  <c:v>1.487126791427915</c:v>
                </c:pt>
                <c:pt idx="59">
                  <c:v>1.498780572115415</c:v>
                </c:pt>
                <c:pt idx="60">
                  <c:v>1.511093999496098</c:v>
                </c:pt>
                <c:pt idx="61">
                  <c:v>1.522958102543404</c:v>
                </c:pt>
                <c:pt idx="62">
                  <c:v>1.5351755628571</c:v>
                </c:pt>
                <c:pt idx="63">
                  <c:v>1.547932038314474</c:v>
                </c:pt>
                <c:pt idx="64">
                  <c:v>1.561282977555608</c:v>
                </c:pt>
                <c:pt idx="65">
                  <c:v>1.575104768700569</c:v>
                </c:pt>
                <c:pt idx="66">
                  <c:v>1.587176465419303</c:v>
                </c:pt>
                <c:pt idx="67">
                  <c:v>1.599918454927048</c:v>
                </c:pt>
                <c:pt idx="68">
                  <c:v>1.612946767905343</c:v>
                </c:pt>
                <c:pt idx="69">
                  <c:v>1.625888880142292</c:v>
                </c:pt>
                <c:pt idx="70">
                  <c:v>1.638428123264328</c:v>
                </c:pt>
                <c:pt idx="71">
                  <c:v>1.649628297391261</c:v>
                </c:pt>
                <c:pt idx="72">
                  <c:v>1.660548264116341</c:v>
                </c:pt>
                <c:pt idx="73">
                  <c:v>1.671250420454942</c:v>
                </c:pt>
                <c:pt idx="74">
                  <c:v>1.68186810049529</c:v>
                </c:pt>
                <c:pt idx="75">
                  <c:v>1.69253186471976</c:v>
                </c:pt>
                <c:pt idx="76">
                  <c:v>1.701430344630487</c:v>
                </c:pt>
                <c:pt idx="77">
                  <c:v>1.710626880857913</c:v>
                </c:pt>
                <c:pt idx="78">
                  <c:v>1.719999090374593</c:v>
                </c:pt>
                <c:pt idx="79">
                  <c:v>1.729447997530872</c:v>
                </c:pt>
                <c:pt idx="80">
                  <c:v>1.738862878117586</c:v>
                </c:pt>
                <c:pt idx="81">
                  <c:v>1.746774387506232</c:v>
                </c:pt>
                <c:pt idx="82">
                  <c:v>1.755110737320507</c:v>
                </c:pt>
                <c:pt idx="83">
                  <c:v>1.763888153731219</c:v>
                </c:pt>
                <c:pt idx="84">
                  <c:v>1.773167586759216</c:v>
                </c:pt>
                <c:pt idx="85">
                  <c:v>1.782914356547955</c:v>
                </c:pt>
                <c:pt idx="86">
                  <c:v>1.791636932594794</c:v>
                </c:pt>
                <c:pt idx="87">
                  <c:v>1.801189483689998</c:v>
                </c:pt>
                <c:pt idx="88">
                  <c:v>1.811472094957314</c:v>
                </c:pt>
                <c:pt idx="89">
                  <c:v>1.82230686225476</c:v>
                </c:pt>
                <c:pt idx="90">
                  <c:v>1.833448240514783</c:v>
                </c:pt>
                <c:pt idx="91">
                  <c:v>1.843342210618345</c:v>
                </c:pt>
                <c:pt idx="92">
                  <c:v>1.853697042796441</c:v>
                </c:pt>
                <c:pt idx="93">
                  <c:v>1.864368129578561</c:v>
                </c:pt>
                <c:pt idx="94">
                  <c:v>1.87524913447772</c:v>
                </c:pt>
                <c:pt idx="95">
                  <c:v>1.886254806320196</c:v>
                </c:pt>
                <c:pt idx="96">
                  <c:v>1.895974617712898</c:v>
                </c:pt>
                <c:pt idx="97">
                  <c:v>1.90603428492524</c:v>
                </c:pt>
                <c:pt idx="98">
                  <c:v>1.916294178193052</c:v>
                </c:pt>
                <c:pt idx="99">
                  <c:v>1.926648735229612</c:v>
                </c:pt>
                <c:pt idx="100">
                  <c:v>1.936988747882369</c:v>
                </c:pt>
              </c:numCache>
            </c:numRef>
          </c:val>
          <c:smooth val="0"/>
        </c:ser>
        <c:dLbls>
          <c:showLegendKey val="0"/>
          <c:showVal val="0"/>
          <c:showCatName val="0"/>
          <c:showSerName val="0"/>
          <c:showPercent val="0"/>
          <c:showBubbleSize val="0"/>
        </c:dLbls>
        <c:marker val="1"/>
        <c:smooth val="0"/>
        <c:axId val="2144109192"/>
        <c:axId val="2144115272"/>
      </c:lineChart>
      <c:catAx>
        <c:axId val="2144109192"/>
        <c:scaling>
          <c:orientation val="minMax"/>
        </c:scaling>
        <c:delete val="0"/>
        <c:axPos val="b"/>
        <c:title>
          <c:tx>
            <c:rich>
              <a:bodyPr/>
              <a:lstStyle/>
              <a:p>
                <a:pPr>
                  <a:defRPr sz="875" b="1" i="0" u="none" strike="noStrike" baseline="0">
                    <a:solidFill>
                      <a:srgbClr val="000000"/>
                    </a:solidFill>
                    <a:latin typeface="Arial"/>
                    <a:ea typeface="Arial"/>
                    <a:cs typeface="Arial"/>
                  </a:defRPr>
                </a:pPr>
                <a:r>
                  <a:rPr lang="fr-FR"/>
                  <a:t>Year</a:t>
                </a:r>
              </a:p>
            </c:rich>
          </c:tx>
          <c:layout>
            <c:manualLayout>
              <c:xMode val="edge"/>
              <c:yMode val="edge"/>
              <c:x val="0.518260869565217"/>
              <c:y val="0.936894314242541"/>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875" b="0" i="0" u="none" strike="noStrike" baseline="0">
                <a:solidFill>
                  <a:srgbClr val="000000"/>
                </a:solidFill>
                <a:latin typeface="Arial"/>
                <a:ea typeface="Arial"/>
                <a:cs typeface="Arial"/>
              </a:defRPr>
            </a:pPr>
            <a:endParaRPr lang="fr-FR"/>
          </a:p>
        </c:txPr>
        <c:crossAx val="2144115272"/>
        <c:crosses val="autoZero"/>
        <c:auto val="1"/>
        <c:lblAlgn val="ctr"/>
        <c:lblOffset val="100"/>
        <c:tickLblSkip val="10"/>
        <c:tickMarkSkip val="10"/>
        <c:noMultiLvlLbl val="0"/>
      </c:catAx>
      <c:valAx>
        <c:axId val="2144115272"/>
        <c:scaling>
          <c:orientation val="minMax"/>
          <c:min val="0.35"/>
        </c:scaling>
        <c:delete val="0"/>
        <c:axPos val="l"/>
        <c:majorGridlines>
          <c:spPr>
            <a:ln w="3175">
              <a:solidFill>
                <a:srgbClr val="FFFFFF"/>
              </a:solidFill>
              <a:prstDash val="solid"/>
            </a:ln>
          </c:spPr>
        </c:majorGridlines>
        <c:title>
          <c:tx>
            <c:rich>
              <a:bodyPr/>
              <a:lstStyle/>
              <a:p>
                <a:pPr>
                  <a:defRPr sz="875" b="1" i="0" u="none" strike="noStrike" baseline="0">
                    <a:solidFill>
                      <a:srgbClr val="000000"/>
                    </a:solidFill>
                    <a:latin typeface="Arial"/>
                    <a:ea typeface="Arial"/>
                    <a:cs typeface="Arial"/>
                  </a:defRPr>
                </a:pPr>
                <a:r>
                  <a:rPr lang="fr-FR"/>
                  <a:t>Ratio</a:t>
                </a:r>
              </a:p>
            </c:rich>
          </c:tx>
          <c:layout>
            <c:manualLayout>
              <c:xMode val="edge"/>
              <c:yMode val="edge"/>
              <c:x val="0.0208695652173913"/>
              <c:y val="0.456311220408284"/>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875" b="0" i="0" u="none" strike="noStrike" baseline="0">
                <a:solidFill>
                  <a:srgbClr val="000000"/>
                </a:solidFill>
                <a:latin typeface="Arial"/>
                <a:ea typeface="Arial"/>
                <a:cs typeface="Arial"/>
              </a:defRPr>
            </a:pPr>
            <a:endParaRPr lang="fr-FR"/>
          </a:p>
        </c:txPr>
        <c:crossAx val="2144109192"/>
        <c:crosses val="autoZero"/>
        <c:crossBetween val="between"/>
      </c:valAx>
      <c:spPr>
        <a:solidFill>
          <a:srgbClr val="FFFFFF"/>
        </a:solidFill>
        <a:ln w="12700">
          <a:solidFill>
            <a:srgbClr val="808080"/>
          </a:solidFill>
          <a:prstDash val="solid"/>
        </a:ln>
      </c:spPr>
    </c:plotArea>
    <c:plotVisOnly val="1"/>
    <c:dispBlanksAs val="gap"/>
    <c:showDLblsOverMax val="0"/>
  </c:chart>
  <c:spPr>
    <a:solidFill>
      <a:srgbClr val="FFFFFF"/>
    </a:solidFill>
    <a:ln w="3175">
      <a:solidFill>
        <a:srgbClr val="000000"/>
      </a:solidFill>
      <a:prstDash val="solid"/>
    </a:ln>
  </c:spPr>
  <c:txPr>
    <a:bodyPr/>
    <a:lstStyle/>
    <a:p>
      <a:pPr>
        <a:defRPr sz="875" b="0" i="0" u="none" strike="noStrike" baseline="0">
          <a:solidFill>
            <a:srgbClr val="000000"/>
          </a:solidFill>
          <a:latin typeface="Arial"/>
          <a:ea typeface="Arial"/>
          <a:cs typeface="Arial"/>
        </a:defRPr>
      </a:pPr>
      <a:endParaRPr lang="fr-F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447055749975698"/>
          <c:y val="0.0154121896268264"/>
          <c:w val="0.924476523767862"/>
          <c:h val="0.961065965408909"/>
        </c:manualLayout>
      </c:layout>
      <c:lineChart>
        <c:grouping val="standard"/>
        <c:varyColors val="0"/>
        <c:ser>
          <c:idx val="0"/>
          <c:order val="0"/>
          <c:tx>
            <c:strRef>
              <c:f>Feuil2!$B$1</c:f>
              <c:strCache>
                <c:ptCount val="1"/>
                <c:pt idx="0">
                  <c:v>DD_sm</c:v>
                </c:pt>
              </c:strCache>
            </c:strRef>
          </c:tx>
          <c:spPr>
            <a:ln w="28575" cap="rnd">
              <a:solidFill>
                <a:schemeClr val="accent1"/>
              </a:solidFill>
              <a:round/>
            </a:ln>
            <a:effectLst/>
          </c:spPr>
          <c:marker>
            <c:symbol val="none"/>
          </c:marker>
          <c:cat>
            <c:numRef>
              <c:f>Feuil2!$A$2:$A$101</c:f>
              <c:numCache>
                <c:formatCode>General</c:formatCode>
                <c:ptCount val="100"/>
                <c:pt idx="0">
                  <c:v>1951.0</c:v>
                </c:pt>
                <c:pt idx="1">
                  <c:v>1952.0</c:v>
                </c:pt>
                <c:pt idx="2">
                  <c:v>1953.0</c:v>
                </c:pt>
                <c:pt idx="3">
                  <c:v>1954.0</c:v>
                </c:pt>
                <c:pt idx="4">
                  <c:v>1955.0</c:v>
                </c:pt>
                <c:pt idx="5">
                  <c:v>1956.0</c:v>
                </c:pt>
                <c:pt idx="6">
                  <c:v>1957.0</c:v>
                </c:pt>
                <c:pt idx="7">
                  <c:v>1958.0</c:v>
                </c:pt>
                <c:pt idx="8">
                  <c:v>1959.0</c:v>
                </c:pt>
                <c:pt idx="9">
                  <c:v>1960.0</c:v>
                </c:pt>
                <c:pt idx="10">
                  <c:v>1961.0</c:v>
                </c:pt>
                <c:pt idx="11">
                  <c:v>1962.0</c:v>
                </c:pt>
                <c:pt idx="12">
                  <c:v>1963.0</c:v>
                </c:pt>
                <c:pt idx="13">
                  <c:v>1964.0</c:v>
                </c:pt>
                <c:pt idx="14">
                  <c:v>1965.0</c:v>
                </c:pt>
                <c:pt idx="15">
                  <c:v>1966.0</c:v>
                </c:pt>
                <c:pt idx="16">
                  <c:v>1967.0</c:v>
                </c:pt>
                <c:pt idx="17">
                  <c:v>1968.0</c:v>
                </c:pt>
                <c:pt idx="18">
                  <c:v>1969.0</c:v>
                </c:pt>
                <c:pt idx="19">
                  <c:v>1970.0</c:v>
                </c:pt>
                <c:pt idx="20">
                  <c:v>1971.0</c:v>
                </c:pt>
                <c:pt idx="21">
                  <c:v>1972.0</c:v>
                </c:pt>
                <c:pt idx="22">
                  <c:v>1973.0</c:v>
                </c:pt>
                <c:pt idx="23">
                  <c:v>1974.0</c:v>
                </c:pt>
                <c:pt idx="24">
                  <c:v>1975.0</c:v>
                </c:pt>
                <c:pt idx="25">
                  <c:v>1976.0</c:v>
                </c:pt>
                <c:pt idx="26">
                  <c:v>1977.0</c:v>
                </c:pt>
                <c:pt idx="27">
                  <c:v>1978.0</c:v>
                </c:pt>
                <c:pt idx="28">
                  <c:v>1979.0</c:v>
                </c:pt>
                <c:pt idx="29">
                  <c:v>1980.0</c:v>
                </c:pt>
                <c:pt idx="30">
                  <c:v>1981.0</c:v>
                </c:pt>
                <c:pt idx="31">
                  <c:v>1982.0</c:v>
                </c:pt>
                <c:pt idx="32">
                  <c:v>1983.0</c:v>
                </c:pt>
                <c:pt idx="33">
                  <c:v>1984.0</c:v>
                </c:pt>
                <c:pt idx="34">
                  <c:v>1985.0</c:v>
                </c:pt>
                <c:pt idx="35">
                  <c:v>1986.0</c:v>
                </c:pt>
                <c:pt idx="36">
                  <c:v>1987.0</c:v>
                </c:pt>
                <c:pt idx="37">
                  <c:v>1988.0</c:v>
                </c:pt>
                <c:pt idx="38">
                  <c:v>1989.0</c:v>
                </c:pt>
                <c:pt idx="39">
                  <c:v>1990.0</c:v>
                </c:pt>
                <c:pt idx="40">
                  <c:v>1991.0</c:v>
                </c:pt>
                <c:pt idx="41">
                  <c:v>1992.0</c:v>
                </c:pt>
                <c:pt idx="42">
                  <c:v>1993.0</c:v>
                </c:pt>
                <c:pt idx="43">
                  <c:v>1994.0</c:v>
                </c:pt>
                <c:pt idx="44">
                  <c:v>1995.0</c:v>
                </c:pt>
                <c:pt idx="45">
                  <c:v>1996.0</c:v>
                </c:pt>
                <c:pt idx="46">
                  <c:v>1997.0</c:v>
                </c:pt>
                <c:pt idx="47">
                  <c:v>1998.0</c:v>
                </c:pt>
                <c:pt idx="48">
                  <c:v>1999.0</c:v>
                </c:pt>
                <c:pt idx="49">
                  <c:v>2000.0</c:v>
                </c:pt>
                <c:pt idx="50">
                  <c:v>2001.0</c:v>
                </c:pt>
                <c:pt idx="51">
                  <c:v>2002.0</c:v>
                </c:pt>
                <c:pt idx="52">
                  <c:v>2003.0</c:v>
                </c:pt>
                <c:pt idx="53">
                  <c:v>2004.0</c:v>
                </c:pt>
                <c:pt idx="54">
                  <c:v>2005.0</c:v>
                </c:pt>
                <c:pt idx="55">
                  <c:v>2006.0</c:v>
                </c:pt>
                <c:pt idx="56">
                  <c:v>2007.0</c:v>
                </c:pt>
                <c:pt idx="57">
                  <c:v>2008.0</c:v>
                </c:pt>
                <c:pt idx="58">
                  <c:v>2009.0</c:v>
                </c:pt>
                <c:pt idx="59">
                  <c:v>2010.0</c:v>
                </c:pt>
                <c:pt idx="60">
                  <c:v>2011.0</c:v>
                </c:pt>
                <c:pt idx="61">
                  <c:v>2012.0</c:v>
                </c:pt>
                <c:pt idx="62">
                  <c:v>2013.0</c:v>
                </c:pt>
                <c:pt idx="63">
                  <c:v>2014.0</c:v>
                </c:pt>
                <c:pt idx="64">
                  <c:v>2015.0</c:v>
                </c:pt>
                <c:pt idx="65">
                  <c:v>2016.0</c:v>
                </c:pt>
                <c:pt idx="66">
                  <c:v>2017.0</c:v>
                </c:pt>
                <c:pt idx="67">
                  <c:v>2018.0</c:v>
                </c:pt>
                <c:pt idx="68">
                  <c:v>2019.0</c:v>
                </c:pt>
                <c:pt idx="69">
                  <c:v>2020.0</c:v>
                </c:pt>
                <c:pt idx="70">
                  <c:v>2021.0</c:v>
                </c:pt>
                <c:pt idx="71">
                  <c:v>2022.0</c:v>
                </c:pt>
                <c:pt idx="72">
                  <c:v>2023.0</c:v>
                </c:pt>
                <c:pt idx="73">
                  <c:v>2024.0</c:v>
                </c:pt>
                <c:pt idx="74">
                  <c:v>2025.0</c:v>
                </c:pt>
                <c:pt idx="75">
                  <c:v>2026.0</c:v>
                </c:pt>
                <c:pt idx="76">
                  <c:v>2027.0</c:v>
                </c:pt>
                <c:pt idx="77">
                  <c:v>2028.0</c:v>
                </c:pt>
                <c:pt idx="78">
                  <c:v>2029.0</c:v>
                </c:pt>
                <c:pt idx="79">
                  <c:v>2030.0</c:v>
                </c:pt>
                <c:pt idx="80">
                  <c:v>2031.0</c:v>
                </c:pt>
                <c:pt idx="81">
                  <c:v>2032.0</c:v>
                </c:pt>
                <c:pt idx="82">
                  <c:v>2033.0</c:v>
                </c:pt>
                <c:pt idx="83">
                  <c:v>2034.0</c:v>
                </c:pt>
                <c:pt idx="84">
                  <c:v>2035.0</c:v>
                </c:pt>
                <c:pt idx="85">
                  <c:v>2036.0</c:v>
                </c:pt>
                <c:pt idx="86">
                  <c:v>2037.0</c:v>
                </c:pt>
                <c:pt idx="87">
                  <c:v>2038.0</c:v>
                </c:pt>
                <c:pt idx="88">
                  <c:v>2039.0</c:v>
                </c:pt>
                <c:pt idx="89">
                  <c:v>2040.0</c:v>
                </c:pt>
                <c:pt idx="90">
                  <c:v>2041.0</c:v>
                </c:pt>
                <c:pt idx="91">
                  <c:v>2042.0</c:v>
                </c:pt>
                <c:pt idx="92">
                  <c:v>2043.0</c:v>
                </c:pt>
                <c:pt idx="93">
                  <c:v>2044.0</c:v>
                </c:pt>
                <c:pt idx="94">
                  <c:v>2045.0</c:v>
                </c:pt>
                <c:pt idx="95">
                  <c:v>2046.0</c:v>
                </c:pt>
                <c:pt idx="96">
                  <c:v>2047.0</c:v>
                </c:pt>
                <c:pt idx="97">
                  <c:v>2048.0</c:v>
                </c:pt>
                <c:pt idx="98">
                  <c:v>2049.0</c:v>
                </c:pt>
                <c:pt idx="99">
                  <c:v>2050.0</c:v>
                </c:pt>
              </c:numCache>
            </c:numRef>
          </c:cat>
          <c:val>
            <c:numRef>
              <c:f>Feuil2!$B$2:$B$101</c:f>
              <c:numCache>
                <c:formatCode>General</c:formatCode>
                <c:ptCount val="100"/>
                <c:pt idx="0">
                  <c:v>0.404673</c:v>
                </c:pt>
                <c:pt idx="1">
                  <c:v>0.299042</c:v>
                </c:pt>
                <c:pt idx="2">
                  <c:v>0.193864</c:v>
                </c:pt>
                <c:pt idx="3">
                  <c:v>0.087688</c:v>
                </c:pt>
                <c:pt idx="4">
                  <c:v>-0.024467</c:v>
                </c:pt>
                <c:pt idx="5">
                  <c:v>-0.151242</c:v>
                </c:pt>
                <c:pt idx="6">
                  <c:v>-0.302298</c:v>
                </c:pt>
                <c:pt idx="7">
                  <c:v>-0.483463</c:v>
                </c:pt>
                <c:pt idx="8">
                  <c:v>-0.697799</c:v>
                </c:pt>
                <c:pt idx="9">
                  <c:v>-0.945601</c:v>
                </c:pt>
                <c:pt idx="10">
                  <c:v>-1.221975999999999</c:v>
                </c:pt>
                <c:pt idx="11">
                  <c:v>-1.511074</c:v>
                </c:pt>
                <c:pt idx="12">
                  <c:v>-1.786188</c:v>
                </c:pt>
                <c:pt idx="13">
                  <c:v>-2.017141</c:v>
                </c:pt>
                <c:pt idx="14">
                  <c:v>-2.178723</c:v>
                </c:pt>
                <c:pt idx="15">
                  <c:v>-2.259561</c:v>
                </c:pt>
                <c:pt idx="16">
                  <c:v>-2.270166</c:v>
                </c:pt>
                <c:pt idx="17">
                  <c:v>-2.205194000000001</c:v>
                </c:pt>
                <c:pt idx="18">
                  <c:v>-2.054772</c:v>
                </c:pt>
                <c:pt idx="19">
                  <c:v>-1.817161</c:v>
                </c:pt>
                <c:pt idx="20">
                  <c:v>-1.512089</c:v>
                </c:pt>
                <c:pt idx="21">
                  <c:v>-1.194059000000001</c:v>
                </c:pt>
                <c:pt idx="22">
                  <c:v>-0.901084</c:v>
                </c:pt>
                <c:pt idx="23">
                  <c:v>-0.656486</c:v>
                </c:pt>
                <c:pt idx="24">
                  <c:v>-0.471286</c:v>
                </c:pt>
                <c:pt idx="25">
                  <c:v>-0.347349</c:v>
                </c:pt>
                <c:pt idx="26">
                  <c:v>-0.281544</c:v>
                </c:pt>
                <c:pt idx="27">
                  <c:v>-0.265985</c:v>
                </c:pt>
                <c:pt idx="28">
                  <c:v>-0.290155</c:v>
                </c:pt>
                <c:pt idx="29">
                  <c:v>-0.342158</c:v>
                </c:pt>
                <c:pt idx="30">
                  <c:v>-0.408676</c:v>
                </c:pt>
                <c:pt idx="31">
                  <c:v>-0.47411</c:v>
                </c:pt>
                <c:pt idx="32">
                  <c:v>-0.530424</c:v>
                </c:pt>
                <c:pt idx="33">
                  <c:v>-0.572858</c:v>
                </c:pt>
                <c:pt idx="34">
                  <c:v>-0.596303999999999</c:v>
                </c:pt>
                <c:pt idx="35">
                  <c:v>-0.592791</c:v>
                </c:pt>
                <c:pt idx="36">
                  <c:v>-0.551436</c:v>
                </c:pt>
                <c:pt idx="37">
                  <c:v>-0.4695</c:v>
                </c:pt>
                <c:pt idx="38">
                  <c:v>-0.350827</c:v>
                </c:pt>
                <c:pt idx="39">
                  <c:v>-0.205898</c:v>
                </c:pt>
                <c:pt idx="40">
                  <c:v>-0.05259</c:v>
                </c:pt>
                <c:pt idx="41">
                  <c:v>0.083393</c:v>
                </c:pt>
                <c:pt idx="42">
                  <c:v>0.185517</c:v>
                </c:pt>
                <c:pt idx="43">
                  <c:v>0.246008</c:v>
                </c:pt>
                <c:pt idx="44">
                  <c:v>0.266412</c:v>
                </c:pt>
                <c:pt idx="45">
                  <c:v>0.258623</c:v>
                </c:pt>
                <c:pt idx="46">
                  <c:v>0.245722</c:v>
                </c:pt>
                <c:pt idx="47">
                  <c:v>0.245375</c:v>
                </c:pt>
                <c:pt idx="48">
                  <c:v>0.27001</c:v>
                </c:pt>
                <c:pt idx="49">
                  <c:v>0.326496</c:v>
                </c:pt>
                <c:pt idx="50">
                  <c:v>0.415605</c:v>
                </c:pt>
                <c:pt idx="51">
                  <c:v>0.531359</c:v>
                </c:pt>
                <c:pt idx="52">
                  <c:v>0.667099000000001</c:v>
                </c:pt>
                <c:pt idx="53">
                  <c:v>0.815273</c:v>
                </c:pt>
                <c:pt idx="54">
                  <c:v>0.967459</c:v>
                </c:pt>
                <c:pt idx="55">
                  <c:v>1.114845</c:v>
                </c:pt>
                <c:pt idx="56">
                  <c:v>1.248775</c:v>
                </c:pt>
                <c:pt idx="57">
                  <c:v>1.361793</c:v>
                </c:pt>
                <c:pt idx="58">
                  <c:v>1.448286</c:v>
                </c:pt>
                <c:pt idx="59">
                  <c:v>1.504904</c:v>
                </c:pt>
                <c:pt idx="60">
                  <c:v>1.53055</c:v>
                </c:pt>
                <c:pt idx="61">
                  <c:v>1.525834999999999</c:v>
                </c:pt>
                <c:pt idx="62">
                  <c:v>1.492181</c:v>
                </c:pt>
                <c:pt idx="63">
                  <c:v>1.432168</c:v>
                </c:pt>
                <c:pt idx="64">
                  <c:v>1.349686</c:v>
                </c:pt>
                <c:pt idx="65">
                  <c:v>1.249916</c:v>
                </c:pt>
                <c:pt idx="66">
                  <c:v>1.139192</c:v>
                </c:pt>
                <c:pt idx="67">
                  <c:v>1.023354</c:v>
                </c:pt>
                <c:pt idx="68">
                  <c:v>0.907624</c:v>
                </c:pt>
                <c:pt idx="69">
                  <c:v>0.796536999999999</c:v>
                </c:pt>
                <c:pt idx="70">
                  <c:v>0.693985</c:v>
                </c:pt>
                <c:pt idx="71">
                  <c:v>0.60336</c:v>
                </c:pt>
                <c:pt idx="72">
                  <c:v>0.527312</c:v>
                </c:pt>
                <c:pt idx="73">
                  <c:v>0.467823</c:v>
                </c:pt>
                <c:pt idx="74">
                  <c:v>0.426152</c:v>
                </c:pt>
                <c:pt idx="75">
                  <c:v>0.40276</c:v>
                </c:pt>
                <c:pt idx="76">
                  <c:v>0.397263</c:v>
                </c:pt>
                <c:pt idx="77">
                  <c:v>0.40823</c:v>
                </c:pt>
                <c:pt idx="78">
                  <c:v>0.433391</c:v>
                </c:pt>
                <c:pt idx="79">
                  <c:v>0.469833</c:v>
                </c:pt>
                <c:pt idx="80">
                  <c:v>0.514219</c:v>
                </c:pt>
                <c:pt idx="81">
                  <c:v>0.563005</c:v>
                </c:pt>
                <c:pt idx="82">
                  <c:v>0.612272</c:v>
                </c:pt>
                <c:pt idx="83">
                  <c:v>0.658164</c:v>
                </c:pt>
                <c:pt idx="84">
                  <c:v>0.697319</c:v>
                </c:pt>
                <c:pt idx="85">
                  <c:v>0.72717</c:v>
                </c:pt>
                <c:pt idx="86">
                  <c:v>0.746021000000001</c:v>
                </c:pt>
                <c:pt idx="87">
                  <c:v>0.752782</c:v>
                </c:pt>
                <c:pt idx="88">
                  <c:v>0.747091</c:v>
                </c:pt>
                <c:pt idx="89">
                  <c:v>0.729322</c:v>
                </c:pt>
                <c:pt idx="90">
                  <c:v>0.700506</c:v>
                </c:pt>
                <c:pt idx="91">
                  <c:v>0.662176</c:v>
                </c:pt>
                <c:pt idx="92">
                  <c:v>0.616069</c:v>
                </c:pt>
                <c:pt idx="93">
                  <c:v>0.56405</c:v>
                </c:pt>
                <c:pt idx="94">
                  <c:v>0.507959</c:v>
                </c:pt>
                <c:pt idx="95">
                  <c:v>0.449461</c:v>
                </c:pt>
                <c:pt idx="96">
                  <c:v>0.389909</c:v>
                </c:pt>
                <c:pt idx="97">
                  <c:v>0.33011</c:v>
                </c:pt>
                <c:pt idx="98">
                  <c:v>0.270426</c:v>
                </c:pt>
                <c:pt idx="99">
                  <c:v>0.210879</c:v>
                </c:pt>
              </c:numCache>
            </c:numRef>
          </c:val>
          <c:smooth val="0"/>
        </c:ser>
        <c:dLbls>
          <c:showLegendKey val="0"/>
          <c:showVal val="0"/>
          <c:showCatName val="0"/>
          <c:showSerName val="0"/>
          <c:showPercent val="0"/>
          <c:showBubbleSize val="0"/>
        </c:dLbls>
        <c:marker val="1"/>
        <c:smooth val="0"/>
        <c:axId val="2144153336"/>
        <c:axId val="2144157112"/>
      </c:lineChart>
      <c:catAx>
        <c:axId val="2144153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Times New Roman" pitchFamily="18" charset="0"/>
                <a:ea typeface="+mn-ea"/>
                <a:cs typeface="Times New Roman" pitchFamily="18" charset="0"/>
              </a:defRPr>
            </a:pPr>
            <a:endParaRPr lang="fr-FR"/>
          </a:p>
        </c:txPr>
        <c:crossAx val="2144157112"/>
        <c:crosses val="autoZero"/>
        <c:auto val="1"/>
        <c:lblAlgn val="ctr"/>
        <c:lblOffset val="100"/>
        <c:tickLblSkip val="10"/>
        <c:noMultiLvlLbl val="0"/>
      </c:catAx>
      <c:valAx>
        <c:axId val="2144157112"/>
        <c:scaling>
          <c:orientation val="minMax"/>
          <c:max val="2.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14415333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fr-F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38F094-EBA2-4F82-A6EB-CF3CEC44E6C5}" type="datetimeFigureOut">
              <a:rPr lang="fr-FR" smtClean="0"/>
              <a:pPr/>
              <a:t>16/12/16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79E6DF-2651-4F7B-8129-ADABC1F30D0C}" type="slidenum">
              <a:rPr lang="fr-FR" smtClean="0"/>
              <a:pPr/>
              <a:t>‹#›</a:t>
            </a:fld>
            <a:endParaRPr lang="fr-FR"/>
          </a:p>
        </p:txBody>
      </p:sp>
    </p:spTree>
    <p:extLst>
      <p:ext uri="{BB962C8B-B14F-4D97-AF65-F5344CB8AC3E}">
        <p14:creationId xmlns:p14="http://schemas.microsoft.com/office/powerpoint/2010/main" val="19312844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1B7958A-1835-487A-B204-567C5066A2B6}" type="slidenum">
              <a:rPr lang="fr-FR" smtClean="0"/>
              <a:pPr/>
              <a:t>1</a:t>
            </a:fld>
            <a:endParaRPr lang="fr-FR"/>
          </a:p>
        </p:txBody>
      </p:sp>
    </p:spTree>
    <p:extLst>
      <p:ext uri="{BB962C8B-B14F-4D97-AF65-F5344CB8AC3E}">
        <p14:creationId xmlns:p14="http://schemas.microsoft.com/office/powerpoint/2010/main" val="18780316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Le graphique  présente le déficit du cycle de vie (LCD) moyen du Togo pour l’année 2011. Au Togo, les individus sont dépendants entre 0 et 25 ans puis à partir de 68 ans. C’est-à-dire que sur cette période de la vie, ils consomment plus qu’ils ne produisent. C’est donc entre 26 ans et 67</a:t>
            </a:r>
            <a:r>
              <a:rPr lang="fr-FR" sz="1200" kern="1200" baseline="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ans que les individus dégagent de surplus en consommant moins que leur revenu. </a:t>
            </a:r>
          </a:p>
          <a:p>
            <a:r>
              <a:rPr lang="fr-FR" sz="1200" kern="1200" dirty="0" smtClean="0">
                <a:solidFill>
                  <a:schemeClr val="tx1"/>
                </a:solidFill>
                <a:effectLst/>
                <a:latin typeface="+mn-lt"/>
                <a:ea typeface="+mn-ea"/>
                <a:cs typeface="+mn-cs"/>
              </a:rPr>
              <a:t>Le pic de la consommation se situe entre 19 et 25 ans et c’est la tranche d’âge officiel pour les études supérieures. Cette consommation diminue avec l’âge.</a:t>
            </a:r>
          </a:p>
          <a:p>
            <a:r>
              <a:rPr lang="fr-FR" sz="1200" kern="1200" dirty="0" smtClean="0">
                <a:solidFill>
                  <a:schemeClr val="tx1"/>
                </a:solidFill>
                <a:effectLst/>
                <a:latin typeface="+mn-lt"/>
                <a:ea typeface="+mn-ea"/>
                <a:cs typeface="+mn-cs"/>
              </a:rPr>
              <a:t>Le revenu atteint le niveau maximal à l’âge de 41 ans. Il diminue après pour rester constant entre 51 ans et 58 ans.</a:t>
            </a:r>
          </a:p>
          <a:p>
            <a:r>
              <a:rPr lang="fr-FR" sz="1200" kern="1200" dirty="0" smtClean="0">
                <a:solidFill>
                  <a:schemeClr val="tx1"/>
                </a:solidFill>
                <a:effectLst/>
                <a:latin typeface="+mn-lt"/>
                <a:ea typeface="+mn-ea"/>
                <a:cs typeface="+mn-cs"/>
              </a:rPr>
              <a:t> </a:t>
            </a:r>
          </a:p>
          <a:p>
            <a:r>
              <a:rPr lang="fr-FR" sz="1200" kern="1200" dirty="0" smtClean="0">
                <a:solidFill>
                  <a:schemeClr val="tx1"/>
                </a:solidFill>
                <a:effectLst/>
                <a:latin typeface="+mn-lt"/>
                <a:ea typeface="+mn-ea"/>
                <a:cs typeface="+mn-cs"/>
              </a:rPr>
              <a:t>Le profil moyen de la consommation a l’allure du profil moyen de la consommation publique en éducation. C’est effectivement au niveau de l’enseignement supérieur dont l’âge officiel de fréquentation est compris entre 19 et 25 ans les dépenses publiques sont les plus élevées. La limite d’âge pour rentrer dans la fonction publique est fixée à 35 ans. Donc tout le monde se bat pour finir ses études et entrer dans la fonction publique qui reste le principal pourvoyeur d’emploi avant l’âge de 35 ans.</a:t>
            </a:r>
          </a:p>
          <a:p>
            <a:r>
              <a:rPr lang="fr-FR" sz="1200" kern="1200" dirty="0" smtClean="0">
                <a:solidFill>
                  <a:schemeClr val="tx1"/>
                </a:solidFill>
                <a:effectLst/>
                <a:latin typeface="+mn-lt"/>
                <a:ea typeface="+mn-ea"/>
                <a:cs typeface="+mn-cs"/>
              </a:rPr>
              <a:t> </a:t>
            </a:r>
          </a:p>
          <a:p>
            <a:r>
              <a:rPr lang="fr-FR" sz="1200" kern="1200" dirty="0" smtClean="0">
                <a:solidFill>
                  <a:schemeClr val="tx1"/>
                </a:solidFill>
                <a:effectLst/>
                <a:latin typeface="+mn-lt"/>
                <a:ea typeface="+mn-ea"/>
                <a:cs typeface="+mn-cs"/>
              </a:rPr>
              <a:t>Etant donné qu’il n’y a pas de politique publique de logement, chaque individu a comme projet de s’acheter un terrain et construire sa propre maison, puis construire des maisons de location. Ce qui se fait voir sur la courbe de la consommation qui a fortement baissé à 26 ans et qui garde cette allure baissière jusqu’à la vieillesse.</a:t>
            </a:r>
          </a:p>
          <a:p>
            <a:endParaRPr lang="fr-FR" dirty="0"/>
          </a:p>
        </p:txBody>
      </p:sp>
      <p:sp>
        <p:nvSpPr>
          <p:cNvPr id="4" name="Espace réservé du numéro de diapositive 3"/>
          <p:cNvSpPr>
            <a:spLocks noGrp="1"/>
          </p:cNvSpPr>
          <p:nvPr>
            <p:ph type="sldNum" sz="quarter" idx="10"/>
          </p:nvPr>
        </p:nvSpPr>
        <p:spPr/>
        <p:txBody>
          <a:bodyPr/>
          <a:lstStyle/>
          <a:p>
            <a:fld id="{E230A943-6FF1-4B3C-92D3-2501126FFA7E}" type="slidenum">
              <a:rPr lang="fr-FR" smtClean="0"/>
              <a:pPr/>
              <a:t>13</a:t>
            </a:fld>
            <a:endParaRPr lang="fr-FR"/>
          </a:p>
        </p:txBody>
      </p:sp>
    </p:spTree>
    <p:extLst>
      <p:ext uri="{BB962C8B-B14F-4D97-AF65-F5344CB8AC3E}">
        <p14:creationId xmlns:p14="http://schemas.microsoft.com/office/powerpoint/2010/main" val="4167499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Le graphique 10 présente le déficit du cycle de vie (LCD) agrégé du Togo pour l’année 2011. Le profil de consommation et le profil de revenu ont pratiquement gardé l’allure des profils moyens.</a:t>
            </a:r>
          </a:p>
          <a:p>
            <a:r>
              <a:rPr lang="fr-FR" sz="1200" kern="1200" dirty="0" smtClean="0">
                <a:solidFill>
                  <a:schemeClr val="tx1"/>
                </a:solidFill>
                <a:effectLst/>
                <a:latin typeface="+mn-lt"/>
                <a:ea typeface="+mn-ea"/>
                <a:cs typeface="+mn-cs"/>
              </a:rPr>
              <a:t>En 2011, le déficit du cycle de vie du groupe âge 0 à 98 ans est estimé pour un total de 520,06 milliards CFA soit 29,4% du PIB. Ce déficit est constaté pour les tranches d’âges 0-27 ans et 66 ans et plus. Le groupe d’âge 28 à 65 ans montre un excédent ou surplus d‘environ 414,56 milliards. Le déficit observé est très important à l’enfance et à la jeunesse. En effet, le déficit de la petite enfance (0-5ans) est estimé à 9,8% du PIB et celui des jeunes (10-28 ans) à 34,9% Il est moins marqué pour les personnes âgées (66 ans et plus) soit 1,3% du PIB.</a:t>
            </a:r>
          </a:p>
          <a:p>
            <a:endParaRPr lang="fr-FR" dirty="0"/>
          </a:p>
        </p:txBody>
      </p:sp>
      <p:sp>
        <p:nvSpPr>
          <p:cNvPr id="4" name="Espace réservé du numéro de diapositive 3"/>
          <p:cNvSpPr>
            <a:spLocks noGrp="1"/>
          </p:cNvSpPr>
          <p:nvPr>
            <p:ph type="sldNum" sz="quarter" idx="10"/>
          </p:nvPr>
        </p:nvSpPr>
        <p:spPr/>
        <p:txBody>
          <a:bodyPr/>
          <a:lstStyle/>
          <a:p>
            <a:fld id="{E230A943-6FF1-4B3C-92D3-2501126FFA7E}" type="slidenum">
              <a:rPr lang="fr-FR" smtClean="0"/>
              <a:pPr/>
              <a:t>14</a:t>
            </a:fld>
            <a:endParaRPr lang="fr-FR"/>
          </a:p>
        </p:txBody>
      </p:sp>
    </p:spTree>
    <p:extLst>
      <p:ext uri="{BB962C8B-B14F-4D97-AF65-F5344CB8AC3E}">
        <p14:creationId xmlns:p14="http://schemas.microsoft.com/office/powerpoint/2010/main" val="2655470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Le graphique 10 présente le déficit du cycle de vie (LCD) agrégé du Togo pour l’année 2011. Le profil de consommation et le profil de revenu ont pratiquement gardé l’allure des profils moyens.</a:t>
            </a:r>
          </a:p>
          <a:p>
            <a:r>
              <a:rPr lang="fr-FR" sz="1200" kern="1200" dirty="0" smtClean="0">
                <a:solidFill>
                  <a:schemeClr val="tx1"/>
                </a:solidFill>
                <a:effectLst/>
                <a:latin typeface="+mn-lt"/>
                <a:ea typeface="+mn-ea"/>
                <a:cs typeface="+mn-cs"/>
              </a:rPr>
              <a:t>En 2011, le déficit du cycle de vie du groupe âge 0 à 98 ans est estimé pour un total de 520,06 milliards CFA soit 29,4% du PIB. Ce déficit est constaté pour les tranches d’âges 0-27 ans et 66 ans et plus. Le groupe d’âge 28 à 65 ans montre un excédent ou surplus d‘environ 414,56 milliards. Le déficit observé est très important à l’enfance et à la jeunesse. En effet, le déficit de la petite enfance (0-5ans) est estimé à 9,8% du PIB et celui des jeunes (10-28 ans) à 34,9% Il est moins marqué pour les personnes âgées (66 ans et plus) soit 1,3% du PIB.</a:t>
            </a:r>
          </a:p>
          <a:p>
            <a:endParaRPr lang="fr-FR" dirty="0"/>
          </a:p>
        </p:txBody>
      </p:sp>
      <p:sp>
        <p:nvSpPr>
          <p:cNvPr id="4" name="Espace réservé du numéro de diapositive 3"/>
          <p:cNvSpPr>
            <a:spLocks noGrp="1"/>
          </p:cNvSpPr>
          <p:nvPr>
            <p:ph type="sldNum" sz="quarter" idx="10"/>
          </p:nvPr>
        </p:nvSpPr>
        <p:spPr/>
        <p:txBody>
          <a:bodyPr/>
          <a:lstStyle/>
          <a:p>
            <a:fld id="{E230A943-6FF1-4B3C-92D3-2501126FFA7E}" type="slidenum">
              <a:rPr lang="fr-FR" smtClean="0"/>
              <a:pPr/>
              <a:t>15</a:t>
            </a:fld>
            <a:endParaRPr lang="fr-FR"/>
          </a:p>
        </p:txBody>
      </p:sp>
    </p:spTree>
    <p:extLst>
      <p:ext uri="{BB962C8B-B14F-4D97-AF65-F5344CB8AC3E}">
        <p14:creationId xmlns:p14="http://schemas.microsoft.com/office/powerpoint/2010/main" val="2655470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Le graphique 10 présente le déficit du cycle de vie (LCD) agrégé du Togo pour l’année 2011. Le profil de consommation et le profil de revenu ont pratiquement gardé l’allure des profils moyens.</a:t>
            </a:r>
          </a:p>
          <a:p>
            <a:r>
              <a:rPr lang="fr-FR" sz="1200" kern="1200" dirty="0" smtClean="0">
                <a:solidFill>
                  <a:schemeClr val="tx1"/>
                </a:solidFill>
                <a:effectLst/>
                <a:latin typeface="+mn-lt"/>
                <a:ea typeface="+mn-ea"/>
                <a:cs typeface="+mn-cs"/>
              </a:rPr>
              <a:t>En 2011, le déficit du cycle de vie du groupe âge 0 à 98 ans est estimé pour un total de 520,06 milliards CFA soit 29,4% du PIB. Ce déficit est constaté pour les tranches d’âges 0-27 ans et 66 ans et plus. Le groupe d’âge 28 à 65 ans montre un excédent ou surplus d‘environ 414,56 milliards. Le déficit observé est très important à l’enfance et à la jeunesse. En effet, le déficit de la petite enfance (0-5ans) est estimé à 9,8% du PIB et celui des jeunes (10-28 ans) à 34,9% Il est moins marqué pour les personnes âgées (66 ans et plus) soit 1,3% du PIB.</a:t>
            </a:r>
          </a:p>
          <a:p>
            <a:endParaRPr lang="fr-FR" dirty="0"/>
          </a:p>
        </p:txBody>
      </p:sp>
      <p:sp>
        <p:nvSpPr>
          <p:cNvPr id="4" name="Espace réservé du numéro de diapositive 3"/>
          <p:cNvSpPr>
            <a:spLocks noGrp="1"/>
          </p:cNvSpPr>
          <p:nvPr>
            <p:ph type="sldNum" sz="quarter" idx="10"/>
          </p:nvPr>
        </p:nvSpPr>
        <p:spPr/>
        <p:txBody>
          <a:bodyPr/>
          <a:lstStyle/>
          <a:p>
            <a:fld id="{E230A943-6FF1-4B3C-92D3-2501126FFA7E}" type="slidenum">
              <a:rPr lang="fr-FR" smtClean="0"/>
              <a:pPr/>
              <a:t>16</a:t>
            </a:fld>
            <a:endParaRPr lang="fr-FR"/>
          </a:p>
        </p:txBody>
      </p:sp>
    </p:spTree>
    <p:extLst>
      <p:ext uri="{BB962C8B-B14F-4D97-AF65-F5344CB8AC3E}">
        <p14:creationId xmlns:p14="http://schemas.microsoft.com/office/powerpoint/2010/main" val="2655470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AC7A172-8929-4F71-823C-AC6CEC3B1C9C}" type="slidenum">
              <a:rPr lang="fr-FR" smtClean="0"/>
              <a:pPr/>
              <a:t>18</a:t>
            </a:fld>
            <a:endParaRPr lang="fr-FR"/>
          </a:p>
        </p:txBody>
      </p:sp>
    </p:spTree>
    <p:extLst>
      <p:ext uri="{BB962C8B-B14F-4D97-AF65-F5344CB8AC3E}">
        <p14:creationId xmlns:p14="http://schemas.microsoft.com/office/powerpoint/2010/main" val="2744061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AC7A172-8929-4F71-823C-AC6CEC3B1C9C}" type="slidenum">
              <a:rPr lang="fr-FR" smtClean="0"/>
              <a:pPr/>
              <a:t>3</a:t>
            </a:fld>
            <a:endParaRPr lang="fr-FR"/>
          </a:p>
        </p:txBody>
      </p:sp>
    </p:spTree>
    <p:extLst>
      <p:ext uri="{BB962C8B-B14F-4D97-AF65-F5344CB8AC3E}">
        <p14:creationId xmlns:p14="http://schemas.microsoft.com/office/powerpoint/2010/main" val="3812681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AC7A172-8929-4F71-823C-AC6CEC3B1C9C}" type="slidenum">
              <a:rPr lang="fr-FR" smtClean="0"/>
              <a:pPr/>
              <a:t>4</a:t>
            </a:fld>
            <a:endParaRPr lang="fr-FR"/>
          </a:p>
        </p:txBody>
      </p:sp>
    </p:spTree>
    <p:extLst>
      <p:ext uri="{BB962C8B-B14F-4D97-AF65-F5344CB8AC3E}">
        <p14:creationId xmlns:p14="http://schemas.microsoft.com/office/powerpoint/2010/main" val="3812681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AC7A172-8929-4F71-823C-AC6CEC3B1C9C}" type="slidenum">
              <a:rPr lang="fr-FR" smtClean="0"/>
              <a:pPr/>
              <a:t>5</a:t>
            </a:fld>
            <a:endParaRPr lang="fr-FR"/>
          </a:p>
        </p:txBody>
      </p:sp>
    </p:spTree>
    <p:extLst>
      <p:ext uri="{BB962C8B-B14F-4D97-AF65-F5344CB8AC3E}">
        <p14:creationId xmlns:p14="http://schemas.microsoft.com/office/powerpoint/2010/main" val="576857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AC7A172-8929-4F71-823C-AC6CEC3B1C9C}" type="slidenum">
              <a:rPr lang="fr-FR" smtClean="0"/>
              <a:pPr/>
              <a:t>6</a:t>
            </a:fld>
            <a:endParaRPr lang="fr-FR"/>
          </a:p>
        </p:txBody>
      </p:sp>
    </p:spTree>
    <p:extLst>
      <p:ext uri="{BB962C8B-B14F-4D97-AF65-F5344CB8AC3E}">
        <p14:creationId xmlns:p14="http://schemas.microsoft.com/office/powerpoint/2010/main" val="3812681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smtClean="0">
                <a:solidFill>
                  <a:srgbClr val="FF0000"/>
                </a:solidFill>
                <a:latin typeface="Times New Roman" pitchFamily="18" charset="0"/>
                <a:cs typeface="Times New Roman" pitchFamily="18" charset="0"/>
              </a:rPr>
              <a:t>C’est pourquoi l’exploitation du Dividende Démographique constitue un enjeu de taille pour la croissance économique et l’émergence des pays en développement</a:t>
            </a:r>
          </a:p>
          <a:p>
            <a:endParaRPr lang="fr-FR" dirty="0"/>
          </a:p>
        </p:txBody>
      </p:sp>
      <p:sp>
        <p:nvSpPr>
          <p:cNvPr id="4" name="Espace réservé du numéro de diapositive 3"/>
          <p:cNvSpPr>
            <a:spLocks noGrp="1"/>
          </p:cNvSpPr>
          <p:nvPr>
            <p:ph type="sldNum" sz="quarter" idx="10"/>
          </p:nvPr>
        </p:nvSpPr>
        <p:spPr/>
        <p:txBody>
          <a:bodyPr/>
          <a:lstStyle/>
          <a:p>
            <a:fld id="{F579E6DF-2651-4F7B-8129-ADABC1F30D0C}" type="slidenum">
              <a:rPr lang="fr-FR" smtClean="0"/>
              <a:pPr/>
              <a:t>8</a:t>
            </a:fld>
            <a:endParaRPr lang="fr-FR"/>
          </a:p>
        </p:txBody>
      </p:sp>
    </p:spTree>
    <p:extLst>
      <p:ext uri="{BB962C8B-B14F-4D97-AF65-F5344CB8AC3E}">
        <p14:creationId xmlns:p14="http://schemas.microsoft.com/office/powerpoint/2010/main" val="3754306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dirty="0" smtClean="0">
                <a:latin typeface="Times New Roman" pitchFamily="18" charset="0"/>
                <a:cs typeface="Times New Roman" pitchFamily="18" charset="0"/>
              </a:rPr>
              <a:t>Cette formation doit être démultipliée pour permettre la constitution d’une Equipe Technique multisectorielle devant conduire le processus d’application de la méthode DD&amp;NTA au Togo.</a:t>
            </a:r>
          </a:p>
          <a:p>
            <a:pPr marL="0" indent="0">
              <a:buNone/>
            </a:pPr>
            <a:endParaRPr lang="fr-FR" sz="1200" dirty="0" smtClean="0">
              <a:latin typeface="Times New Roman" pitchFamily="18" charset="0"/>
              <a:cs typeface="Times New Roman" pitchFamily="18" charset="0"/>
            </a:endParaRPr>
          </a:p>
          <a:p>
            <a:r>
              <a:rPr lang="fr-FR" sz="1200" dirty="0" smtClean="0">
                <a:latin typeface="Times New Roman" pitchFamily="18" charset="0"/>
                <a:cs typeface="Times New Roman" pitchFamily="18" charset="0"/>
              </a:rPr>
              <a:t>La présente session de cadrage est l’une des étapes de ce processus dont la feuille de route avait déjà été discutée le 27  Nov. 2015 lors de la réunion d’orientation des cadres des services techniques.</a:t>
            </a:r>
          </a:p>
          <a:p>
            <a:endParaRPr lang="fr-FR" dirty="0"/>
          </a:p>
        </p:txBody>
      </p:sp>
      <p:sp>
        <p:nvSpPr>
          <p:cNvPr id="4" name="Espace réservé du numéro de diapositive 3"/>
          <p:cNvSpPr>
            <a:spLocks noGrp="1"/>
          </p:cNvSpPr>
          <p:nvPr>
            <p:ph type="sldNum" sz="quarter" idx="10"/>
          </p:nvPr>
        </p:nvSpPr>
        <p:spPr/>
        <p:txBody>
          <a:bodyPr/>
          <a:lstStyle/>
          <a:p>
            <a:fld id="{F579E6DF-2651-4F7B-8129-ADABC1F30D0C}" type="slidenum">
              <a:rPr lang="fr-FR" smtClean="0"/>
              <a:pPr/>
              <a:t>10</a:t>
            </a:fld>
            <a:endParaRPr lang="fr-FR"/>
          </a:p>
        </p:txBody>
      </p:sp>
    </p:spTree>
    <p:extLst>
      <p:ext uri="{BB962C8B-B14F-4D97-AF65-F5344CB8AC3E}">
        <p14:creationId xmlns:p14="http://schemas.microsoft.com/office/powerpoint/2010/main" val="2065300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Les modèles  </a:t>
            </a:r>
            <a:r>
              <a:rPr lang="fr-FR" dirty="0" err="1" smtClean="0"/>
              <a:t>Dem</a:t>
            </a:r>
            <a:r>
              <a:rPr lang="fr-FR" dirty="0" smtClean="0"/>
              <a:t> </a:t>
            </a:r>
            <a:r>
              <a:rPr lang="fr-FR" dirty="0" err="1" smtClean="0"/>
              <a:t>Div</a:t>
            </a:r>
            <a:r>
              <a:rPr lang="fr-FR" dirty="0" smtClean="0"/>
              <a:t> et NTA sont complémentaires </a:t>
            </a:r>
            <a:endParaRPr lang="fr-FR" dirty="0"/>
          </a:p>
        </p:txBody>
      </p:sp>
      <p:sp>
        <p:nvSpPr>
          <p:cNvPr id="4" name="Espace réservé du numéro de diapositive 3"/>
          <p:cNvSpPr>
            <a:spLocks noGrp="1"/>
          </p:cNvSpPr>
          <p:nvPr>
            <p:ph type="sldNum" sz="quarter" idx="10"/>
          </p:nvPr>
        </p:nvSpPr>
        <p:spPr/>
        <p:txBody>
          <a:bodyPr/>
          <a:lstStyle/>
          <a:p>
            <a:fld id="{FAC7A172-8929-4F71-823C-AC6CEC3B1C9C}" type="slidenum">
              <a:rPr lang="fr-FR" smtClean="0"/>
              <a:pPr/>
              <a:t>11</a:t>
            </a:fld>
            <a:endParaRPr lang="fr-FR"/>
          </a:p>
        </p:txBody>
      </p:sp>
    </p:spTree>
    <p:extLst>
      <p:ext uri="{BB962C8B-B14F-4D97-AF65-F5344CB8AC3E}">
        <p14:creationId xmlns:p14="http://schemas.microsoft.com/office/powerpoint/2010/main" val="3615482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Dans toutes les sociétés contemporaines, le jeune et le vieux ont tendance à consommer en moyenne plus qu'ils ne produisent par leur propre travail.</a:t>
            </a:r>
          </a:p>
          <a:p>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 Les adultes en âge de travailler consomment moins que ce qu'ils produisent</a:t>
            </a:r>
            <a:endParaRPr lang="fr-FR" dirty="0"/>
          </a:p>
        </p:txBody>
      </p:sp>
      <p:sp>
        <p:nvSpPr>
          <p:cNvPr id="4" name="Espace réservé du numéro de diapositive 3"/>
          <p:cNvSpPr>
            <a:spLocks noGrp="1"/>
          </p:cNvSpPr>
          <p:nvPr>
            <p:ph type="sldNum" sz="quarter" idx="10"/>
          </p:nvPr>
        </p:nvSpPr>
        <p:spPr/>
        <p:txBody>
          <a:bodyPr/>
          <a:lstStyle/>
          <a:p>
            <a:fld id="{FAC7A172-8929-4F71-823C-AC6CEC3B1C9C}" type="slidenum">
              <a:rPr lang="fr-FR" smtClean="0"/>
              <a:pPr/>
              <a:t>12</a:t>
            </a:fld>
            <a:endParaRPr lang="fr-FR"/>
          </a:p>
        </p:txBody>
      </p:sp>
    </p:spTree>
    <p:extLst>
      <p:ext uri="{BB962C8B-B14F-4D97-AF65-F5344CB8AC3E}">
        <p14:creationId xmlns:p14="http://schemas.microsoft.com/office/powerpoint/2010/main" val="4050825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AB64245-55A4-42E9-A6D4-6EC9DF02EA4A}" type="datetimeFigureOut">
              <a:rPr lang="fr-FR" smtClean="0"/>
              <a:pPr/>
              <a:t>16/12/16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E249B55-7BD5-4EEE-9371-FCE3838CC48C}" type="slidenum">
              <a:rPr lang="fr-FR" smtClean="0"/>
              <a:pPr/>
              <a:t>‹#›</a:t>
            </a:fld>
            <a:endParaRPr lang="fr-FR"/>
          </a:p>
        </p:txBody>
      </p:sp>
    </p:spTree>
    <p:extLst>
      <p:ext uri="{BB962C8B-B14F-4D97-AF65-F5344CB8AC3E}">
        <p14:creationId xmlns:p14="http://schemas.microsoft.com/office/powerpoint/2010/main" val="2566364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AB64245-55A4-42E9-A6D4-6EC9DF02EA4A}" type="datetimeFigureOut">
              <a:rPr lang="fr-FR" smtClean="0"/>
              <a:pPr/>
              <a:t>16/12/16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E249B55-7BD5-4EEE-9371-FCE3838CC48C}" type="slidenum">
              <a:rPr lang="fr-FR" smtClean="0"/>
              <a:pPr/>
              <a:t>‹#›</a:t>
            </a:fld>
            <a:endParaRPr lang="fr-FR"/>
          </a:p>
        </p:txBody>
      </p:sp>
    </p:spTree>
    <p:extLst>
      <p:ext uri="{BB962C8B-B14F-4D97-AF65-F5344CB8AC3E}">
        <p14:creationId xmlns:p14="http://schemas.microsoft.com/office/powerpoint/2010/main" val="1442608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AB64245-55A4-42E9-A6D4-6EC9DF02EA4A}" type="datetimeFigureOut">
              <a:rPr lang="fr-FR" smtClean="0"/>
              <a:pPr/>
              <a:t>16/12/16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E249B55-7BD5-4EEE-9371-FCE3838CC48C}" type="slidenum">
              <a:rPr lang="fr-FR" smtClean="0"/>
              <a:pPr/>
              <a:t>‹#›</a:t>
            </a:fld>
            <a:endParaRPr lang="fr-FR"/>
          </a:p>
        </p:txBody>
      </p:sp>
    </p:spTree>
    <p:extLst>
      <p:ext uri="{BB962C8B-B14F-4D97-AF65-F5344CB8AC3E}">
        <p14:creationId xmlns:p14="http://schemas.microsoft.com/office/powerpoint/2010/main" val="3690169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AB64245-55A4-42E9-A6D4-6EC9DF02EA4A}" type="datetimeFigureOut">
              <a:rPr lang="fr-FR" smtClean="0"/>
              <a:pPr/>
              <a:t>16/12/16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E249B55-7BD5-4EEE-9371-FCE3838CC48C}" type="slidenum">
              <a:rPr lang="fr-FR" smtClean="0"/>
              <a:pPr/>
              <a:t>‹#›</a:t>
            </a:fld>
            <a:endParaRPr lang="fr-FR"/>
          </a:p>
        </p:txBody>
      </p:sp>
    </p:spTree>
    <p:extLst>
      <p:ext uri="{BB962C8B-B14F-4D97-AF65-F5344CB8AC3E}">
        <p14:creationId xmlns:p14="http://schemas.microsoft.com/office/powerpoint/2010/main" val="397852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AB64245-55A4-42E9-A6D4-6EC9DF02EA4A}" type="datetimeFigureOut">
              <a:rPr lang="fr-FR" smtClean="0"/>
              <a:pPr/>
              <a:t>16/12/16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E249B55-7BD5-4EEE-9371-FCE3838CC48C}" type="slidenum">
              <a:rPr lang="fr-FR" smtClean="0"/>
              <a:pPr/>
              <a:t>‹#›</a:t>
            </a:fld>
            <a:endParaRPr lang="fr-FR"/>
          </a:p>
        </p:txBody>
      </p:sp>
    </p:spTree>
    <p:extLst>
      <p:ext uri="{BB962C8B-B14F-4D97-AF65-F5344CB8AC3E}">
        <p14:creationId xmlns:p14="http://schemas.microsoft.com/office/powerpoint/2010/main" val="1377880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AB64245-55A4-42E9-A6D4-6EC9DF02EA4A}" type="datetimeFigureOut">
              <a:rPr lang="fr-FR" smtClean="0"/>
              <a:pPr/>
              <a:t>16/12/16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E249B55-7BD5-4EEE-9371-FCE3838CC48C}" type="slidenum">
              <a:rPr lang="fr-FR" smtClean="0"/>
              <a:pPr/>
              <a:t>‹#›</a:t>
            </a:fld>
            <a:endParaRPr lang="fr-FR"/>
          </a:p>
        </p:txBody>
      </p:sp>
    </p:spTree>
    <p:extLst>
      <p:ext uri="{BB962C8B-B14F-4D97-AF65-F5344CB8AC3E}">
        <p14:creationId xmlns:p14="http://schemas.microsoft.com/office/powerpoint/2010/main" val="1898036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AB64245-55A4-42E9-A6D4-6EC9DF02EA4A}" type="datetimeFigureOut">
              <a:rPr lang="fr-FR" smtClean="0"/>
              <a:pPr/>
              <a:t>16/12/16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E249B55-7BD5-4EEE-9371-FCE3838CC48C}" type="slidenum">
              <a:rPr lang="fr-FR" smtClean="0"/>
              <a:pPr/>
              <a:t>‹#›</a:t>
            </a:fld>
            <a:endParaRPr lang="fr-FR"/>
          </a:p>
        </p:txBody>
      </p:sp>
    </p:spTree>
    <p:extLst>
      <p:ext uri="{BB962C8B-B14F-4D97-AF65-F5344CB8AC3E}">
        <p14:creationId xmlns:p14="http://schemas.microsoft.com/office/powerpoint/2010/main" val="4048074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AB64245-55A4-42E9-A6D4-6EC9DF02EA4A}" type="datetimeFigureOut">
              <a:rPr lang="fr-FR" smtClean="0"/>
              <a:pPr/>
              <a:t>16/12/16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E249B55-7BD5-4EEE-9371-FCE3838CC48C}" type="slidenum">
              <a:rPr lang="fr-FR" smtClean="0"/>
              <a:pPr/>
              <a:t>‹#›</a:t>
            </a:fld>
            <a:endParaRPr lang="fr-FR"/>
          </a:p>
        </p:txBody>
      </p:sp>
    </p:spTree>
    <p:extLst>
      <p:ext uri="{BB962C8B-B14F-4D97-AF65-F5344CB8AC3E}">
        <p14:creationId xmlns:p14="http://schemas.microsoft.com/office/powerpoint/2010/main" val="857457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AB64245-55A4-42E9-A6D4-6EC9DF02EA4A}" type="datetimeFigureOut">
              <a:rPr lang="fr-FR" smtClean="0"/>
              <a:pPr/>
              <a:t>16/12/16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E249B55-7BD5-4EEE-9371-FCE3838CC48C}" type="slidenum">
              <a:rPr lang="fr-FR" smtClean="0"/>
              <a:pPr/>
              <a:t>‹#›</a:t>
            </a:fld>
            <a:endParaRPr lang="fr-FR"/>
          </a:p>
        </p:txBody>
      </p:sp>
    </p:spTree>
    <p:extLst>
      <p:ext uri="{BB962C8B-B14F-4D97-AF65-F5344CB8AC3E}">
        <p14:creationId xmlns:p14="http://schemas.microsoft.com/office/powerpoint/2010/main" val="4045117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AB64245-55A4-42E9-A6D4-6EC9DF02EA4A}" type="datetimeFigureOut">
              <a:rPr lang="fr-FR" smtClean="0"/>
              <a:pPr/>
              <a:t>16/12/16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E249B55-7BD5-4EEE-9371-FCE3838CC48C}" type="slidenum">
              <a:rPr lang="fr-FR" smtClean="0"/>
              <a:pPr/>
              <a:t>‹#›</a:t>
            </a:fld>
            <a:endParaRPr lang="fr-FR"/>
          </a:p>
        </p:txBody>
      </p:sp>
    </p:spTree>
    <p:extLst>
      <p:ext uri="{BB962C8B-B14F-4D97-AF65-F5344CB8AC3E}">
        <p14:creationId xmlns:p14="http://schemas.microsoft.com/office/powerpoint/2010/main" val="3354046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AB64245-55A4-42E9-A6D4-6EC9DF02EA4A}" type="datetimeFigureOut">
              <a:rPr lang="fr-FR" smtClean="0"/>
              <a:pPr/>
              <a:t>16/12/16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E249B55-7BD5-4EEE-9371-FCE3838CC48C}" type="slidenum">
              <a:rPr lang="fr-FR" smtClean="0"/>
              <a:pPr/>
              <a:t>‹#›</a:t>
            </a:fld>
            <a:endParaRPr lang="fr-FR"/>
          </a:p>
        </p:txBody>
      </p:sp>
    </p:spTree>
    <p:extLst>
      <p:ext uri="{BB962C8B-B14F-4D97-AF65-F5344CB8AC3E}">
        <p14:creationId xmlns:p14="http://schemas.microsoft.com/office/powerpoint/2010/main" val="314577546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B64245-55A4-42E9-A6D4-6EC9DF02EA4A}" type="datetimeFigureOut">
              <a:rPr lang="fr-FR" smtClean="0"/>
              <a:pPr/>
              <a:t>16/12/16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249B55-7BD5-4EEE-9371-FCE3838CC48C}" type="slidenum">
              <a:rPr lang="fr-FR" smtClean="0"/>
              <a:pPr/>
              <a:t>‹#›</a:t>
            </a:fld>
            <a:endParaRPr lang="fr-FR"/>
          </a:p>
        </p:txBody>
      </p:sp>
    </p:spTree>
    <p:extLst>
      <p:ext uri="{BB962C8B-B14F-4D97-AF65-F5344CB8AC3E}">
        <p14:creationId xmlns:p14="http://schemas.microsoft.com/office/powerpoint/2010/main" val="2974887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Layout" Target="../slideLayouts/slideLayout2.xml"/><Relationship Id="rId3"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chart" Target="../charts/char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chart" Target="../charts/char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chart" Target="../charts/char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gi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emf"/><Relationship Id="rId3"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7" y="1673932"/>
            <a:ext cx="7920880" cy="1820267"/>
          </a:xfrm>
          <a:ln w="57150">
            <a:solidFill>
              <a:schemeClr val="accent1"/>
            </a:solidFill>
          </a:ln>
        </p:spPr>
        <p:txBody>
          <a:bodyPr>
            <a:noAutofit/>
          </a:bodyPr>
          <a:lstStyle/>
          <a:p>
            <a:r>
              <a:rPr lang="fr-FR" sz="4000" b="1" dirty="0" smtClean="0">
                <a:solidFill>
                  <a:srgbClr val="0070C0"/>
                </a:solidFill>
              </a:rPr>
              <a:t>RAPPORT D’ANALYSE DU DIVIDENDE DEMOGRAPHIQUE AU TOGO : </a:t>
            </a:r>
            <a:br>
              <a:rPr lang="fr-FR" sz="4000" b="1" dirty="0" smtClean="0">
                <a:solidFill>
                  <a:srgbClr val="0070C0"/>
                </a:solidFill>
              </a:rPr>
            </a:br>
            <a:r>
              <a:rPr lang="fr-FR" sz="4000" b="1" dirty="0" smtClean="0">
                <a:solidFill>
                  <a:srgbClr val="0070C0"/>
                </a:solidFill>
              </a:rPr>
              <a:t>ENJEUX ET DEFIS !</a:t>
            </a:r>
            <a:endParaRPr lang="fr-FR" sz="4000" b="1" dirty="0">
              <a:solidFill>
                <a:srgbClr val="0070C0"/>
              </a:solidFill>
            </a:endParaRPr>
          </a:p>
        </p:txBody>
      </p:sp>
      <p:sp>
        <p:nvSpPr>
          <p:cNvPr id="4" name="Espace réservé du pied de page 3"/>
          <p:cNvSpPr>
            <a:spLocks noGrp="1"/>
          </p:cNvSpPr>
          <p:nvPr>
            <p:ph type="ftr" sz="quarter" idx="11"/>
          </p:nvPr>
        </p:nvSpPr>
        <p:spPr/>
        <p:txBody>
          <a:bodyPr/>
          <a:lstStyle/>
          <a:p>
            <a:r>
              <a:rPr lang="fr-FR" dirty="0" smtClean="0"/>
              <a:t>CASEF, 16 Déc  2016</a:t>
            </a:r>
            <a:endParaRPr lang="fr-FR" dirty="0"/>
          </a:p>
        </p:txBody>
      </p:sp>
      <p:sp>
        <p:nvSpPr>
          <p:cNvPr id="5" name="Sous-titre 4"/>
          <p:cNvSpPr>
            <a:spLocks noGrp="1"/>
          </p:cNvSpPr>
          <p:nvPr>
            <p:ph type="subTitle" idx="1"/>
          </p:nvPr>
        </p:nvSpPr>
        <p:spPr>
          <a:xfrm>
            <a:off x="683567" y="3892160"/>
            <a:ext cx="7920880" cy="1193024"/>
          </a:xfrm>
          <a:ln>
            <a:solidFill>
              <a:schemeClr val="accent1"/>
            </a:solidFill>
          </a:ln>
        </p:spPr>
        <p:txBody>
          <a:bodyPr>
            <a:normAutofit lnSpcReduction="10000"/>
          </a:bodyPr>
          <a:lstStyle/>
          <a:p>
            <a:r>
              <a:rPr lang="fr-FR" sz="3400" b="1" dirty="0" smtClean="0">
                <a:solidFill>
                  <a:srgbClr val="0000CC"/>
                </a:solidFill>
              </a:rPr>
              <a:t>PRESENTATION A L’ATTENTION </a:t>
            </a:r>
          </a:p>
          <a:p>
            <a:r>
              <a:rPr lang="fr-FR" sz="3400" b="1" dirty="0" smtClean="0">
                <a:solidFill>
                  <a:srgbClr val="0000CC"/>
                </a:solidFill>
              </a:rPr>
              <a:t>DES AUTORITES NATIONALES ET DES PTF</a:t>
            </a:r>
            <a:endParaRPr lang="fr-FR" sz="3400" b="1" dirty="0">
              <a:solidFill>
                <a:srgbClr val="0000CC"/>
              </a:solidFill>
            </a:endParaRPr>
          </a:p>
        </p:txBody>
      </p:sp>
      <p:sp>
        <p:nvSpPr>
          <p:cNvPr id="3" name="Espace réservé du numéro de diapositive 2"/>
          <p:cNvSpPr>
            <a:spLocks noGrp="1"/>
          </p:cNvSpPr>
          <p:nvPr>
            <p:ph type="sldNum" sz="quarter" idx="12"/>
          </p:nvPr>
        </p:nvSpPr>
        <p:spPr/>
        <p:txBody>
          <a:bodyPr/>
          <a:lstStyle/>
          <a:p>
            <a:fld id="{0E249B55-7BD5-4EEE-9371-FCE3838CC48C}" type="slidenum">
              <a:rPr lang="fr-FR" smtClean="0"/>
              <a:pPr/>
              <a:t>1</a:t>
            </a:fld>
            <a:endParaRPr lang="fr-FR"/>
          </a:p>
        </p:txBody>
      </p:sp>
      <p:pic>
        <p:nvPicPr>
          <p:cNvPr id="10" name="Image 9" descr="Description : Armoirie Togo"/>
          <p:cNvPicPr/>
          <p:nvPr/>
        </p:nvPicPr>
        <p:blipFill>
          <a:blip r:embed="rId3">
            <a:extLst>
              <a:ext uri="{28A0092B-C50C-407E-A947-70E740481C1C}">
                <a14:useLocalDpi xmlns:a14="http://schemas.microsoft.com/office/drawing/2010/main" val="0"/>
              </a:ext>
            </a:extLst>
          </a:blip>
          <a:srcRect r="57088" b="15062"/>
          <a:stretch>
            <a:fillRect/>
          </a:stretch>
        </p:blipFill>
        <p:spPr bwMode="auto">
          <a:xfrm>
            <a:off x="3923928" y="260648"/>
            <a:ext cx="1080122" cy="1214303"/>
          </a:xfrm>
          <a:prstGeom prst="rect">
            <a:avLst/>
          </a:prstGeom>
          <a:noFill/>
          <a:ln>
            <a:noFill/>
          </a:ln>
        </p:spPr>
      </p:pic>
    </p:spTree>
    <p:extLst>
      <p:ext uri="{BB962C8B-B14F-4D97-AF65-F5344CB8AC3E}">
        <p14:creationId xmlns:p14="http://schemas.microsoft.com/office/powerpoint/2010/main" val="154888361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8892480" cy="850106"/>
          </a:xfrm>
          <a:ln>
            <a:solidFill>
              <a:schemeClr val="accent1"/>
            </a:solidFill>
          </a:ln>
        </p:spPr>
        <p:txBody>
          <a:bodyPr>
            <a:noAutofit/>
          </a:bodyPr>
          <a:lstStyle/>
          <a:p>
            <a:r>
              <a:rPr lang="fr-FR" sz="2800" b="1" dirty="0" smtClean="0">
                <a:solidFill>
                  <a:srgbClr val="0000CC"/>
                </a:solidFill>
                <a:latin typeface="Times New Roman" pitchFamily="18" charset="0"/>
                <a:cs typeface="Times New Roman" pitchFamily="18" charset="0"/>
              </a:rPr>
              <a:t>MISE EN EVIDENCE DU DD DANS LA CROISSANCE ECONOMIQUE</a:t>
            </a:r>
            <a:endParaRPr lang="fr-FR" sz="2800" b="1" dirty="0">
              <a:solidFill>
                <a:srgbClr val="0000CC"/>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0" y="1340768"/>
            <a:ext cx="8929718" cy="5374380"/>
          </a:xfrm>
          <a:ln>
            <a:solidFill>
              <a:schemeClr val="accent1"/>
            </a:solidFill>
          </a:ln>
        </p:spPr>
        <p:txBody>
          <a:bodyPr>
            <a:normAutofit/>
          </a:bodyPr>
          <a:lstStyle/>
          <a:p>
            <a:r>
              <a:rPr lang="fr-FR" sz="2800" dirty="0">
                <a:latin typeface="Times New Roman" pitchFamily="18" charset="0"/>
                <a:cs typeface="Times New Roman" pitchFamily="18" charset="0"/>
              </a:rPr>
              <a:t>Les spécialistes de la question ont mis au point des méthodes d’analyse pour mesurer la part de la dynamique démographique dans la croissance économique :</a:t>
            </a:r>
          </a:p>
          <a:p>
            <a:pPr lvl="1"/>
            <a:r>
              <a:rPr lang="fr-FR" dirty="0">
                <a:latin typeface="Times New Roman" pitchFamily="18" charset="0"/>
                <a:cs typeface="Times New Roman" pitchFamily="18" charset="0"/>
              </a:rPr>
              <a:t>Méthode de Décomposition</a:t>
            </a:r>
          </a:p>
          <a:p>
            <a:pPr lvl="1"/>
            <a:r>
              <a:rPr lang="fr-FR" dirty="0" smtClean="0">
                <a:latin typeface="Times New Roman" pitchFamily="18" charset="0"/>
                <a:cs typeface="Times New Roman" pitchFamily="18" charset="0"/>
              </a:rPr>
              <a:t>Méthode </a:t>
            </a:r>
            <a:r>
              <a:rPr lang="fr-FR" dirty="0">
                <a:latin typeface="Times New Roman" pitchFamily="18" charset="0"/>
                <a:cs typeface="Times New Roman" pitchFamily="18" charset="0"/>
              </a:rPr>
              <a:t>des Comptes de Transferts Nationaux ou National Transfer </a:t>
            </a:r>
            <a:r>
              <a:rPr lang="fr-FR" dirty="0" err="1">
                <a:latin typeface="Times New Roman" pitchFamily="18" charset="0"/>
                <a:cs typeface="Times New Roman" pitchFamily="18" charset="0"/>
              </a:rPr>
              <a:t>Accounts</a:t>
            </a:r>
            <a:r>
              <a:rPr lang="fr-FR" dirty="0">
                <a:latin typeface="Times New Roman" pitchFamily="18" charset="0"/>
                <a:cs typeface="Times New Roman" pitchFamily="18" charset="0"/>
              </a:rPr>
              <a:t> (NTA)</a:t>
            </a:r>
          </a:p>
          <a:p>
            <a:r>
              <a:rPr lang="fr-FR" sz="2800" dirty="0">
                <a:latin typeface="Times New Roman" pitchFamily="18" charset="0"/>
                <a:cs typeface="Times New Roman" pitchFamily="18" charset="0"/>
              </a:rPr>
              <a:t>L’UNFPA a formé des cadres nationaux dans l’utilisation de la méthode NTA</a:t>
            </a:r>
            <a:r>
              <a:rPr lang="fr-FR" sz="2800" dirty="0" smtClean="0">
                <a:latin typeface="Times New Roman" pitchFamily="18" charset="0"/>
                <a:cs typeface="Times New Roman" pitchFamily="18" charset="0"/>
              </a:rPr>
              <a:t>.</a:t>
            </a:r>
          </a:p>
          <a:p>
            <a:r>
              <a:rPr lang="fr-FR" sz="2800" dirty="0" smtClean="0">
                <a:latin typeface="Times New Roman" pitchFamily="18" charset="0"/>
                <a:cs typeface="Times New Roman" pitchFamily="18" charset="0"/>
              </a:rPr>
              <a:t>Mise en place de l’ Equipe technique du DD et élaboration du profil du DD  au Togo avec le NTA</a:t>
            </a:r>
            <a:endParaRPr lang="fr-FR" sz="28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fld id="{CA89BDAD-3C2B-442F-8D8E-1D0913BE07D6}" type="slidenum">
              <a:rPr lang="fr-FR" smtClean="0"/>
              <a:pPr/>
              <a:t>10</a:t>
            </a:fld>
            <a:endParaRPr lang="fr-FR"/>
          </a:p>
        </p:txBody>
      </p:sp>
    </p:spTree>
    <p:extLst>
      <p:ext uri="{BB962C8B-B14F-4D97-AF65-F5344CB8AC3E}">
        <p14:creationId xmlns:p14="http://schemas.microsoft.com/office/powerpoint/2010/main" val="1226369676"/>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8686800" cy="1143000"/>
          </a:xfrm>
        </p:spPr>
        <p:txBody>
          <a:bodyPr>
            <a:normAutofit fontScale="90000"/>
          </a:bodyPr>
          <a:lstStyle/>
          <a:p>
            <a:r>
              <a:rPr lang="fr-FR" b="1" dirty="0">
                <a:solidFill>
                  <a:srgbClr val="0000CC"/>
                </a:solidFill>
                <a:latin typeface="Times New Roman" pitchFamily="18" charset="0"/>
                <a:cs typeface="Times New Roman" pitchFamily="18" charset="0"/>
              </a:rPr>
              <a:t>Les Comptes de Transferts Nationaux (NTA)</a:t>
            </a:r>
          </a:p>
        </p:txBody>
      </p:sp>
      <p:sp>
        <p:nvSpPr>
          <p:cNvPr id="3" name="Espace réservé du contenu 2"/>
          <p:cNvSpPr>
            <a:spLocks noGrp="1"/>
          </p:cNvSpPr>
          <p:nvPr>
            <p:ph idx="1"/>
          </p:nvPr>
        </p:nvSpPr>
        <p:spPr>
          <a:xfrm>
            <a:off x="0" y="1600200"/>
            <a:ext cx="9144000" cy="5257800"/>
          </a:xfrm>
        </p:spPr>
        <p:txBody>
          <a:bodyPr>
            <a:normAutofit/>
          </a:bodyPr>
          <a:lstStyle/>
          <a:p>
            <a:r>
              <a:rPr lang="fr-FR" dirty="0" smtClean="0">
                <a:latin typeface="Times New Roman" pitchFamily="18" charset="0"/>
                <a:cs typeface="Times New Roman" pitchFamily="18" charset="0"/>
              </a:rPr>
              <a:t>Comptabilisation détaillée de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la</a:t>
            </a:r>
            <a:r>
              <a:rPr lang="fr-FR" dirty="0">
                <a:latin typeface="Times New Roman" pitchFamily="18" charset="0"/>
                <a:cs typeface="Times New Roman" pitchFamily="18" charset="0"/>
              </a:rPr>
              <a:t> </a:t>
            </a:r>
            <a:r>
              <a:rPr lang="fr-FR" b="1" dirty="0" smtClean="0">
                <a:solidFill>
                  <a:srgbClr val="0000CC"/>
                </a:solidFill>
                <a:latin typeface="Times New Roman" pitchFamily="18" charset="0"/>
                <a:cs typeface="Times New Roman" pitchFamily="18" charset="0"/>
              </a:rPr>
              <a:t>consommation</a:t>
            </a:r>
            <a:r>
              <a:rPr lang="fr-FR" dirty="0" smtClean="0">
                <a:latin typeface="Times New Roman" pitchFamily="18" charset="0"/>
                <a:cs typeface="Times New Roman" pitchFamily="18" charset="0"/>
              </a:rPr>
              <a:t>, du</a:t>
            </a:r>
            <a:r>
              <a:rPr lang="fr-FR" dirty="0">
                <a:latin typeface="Times New Roman" pitchFamily="18" charset="0"/>
                <a:cs typeface="Times New Roman" pitchFamily="18" charset="0"/>
              </a:rPr>
              <a:t> </a:t>
            </a:r>
            <a:r>
              <a:rPr lang="fr-FR" b="1" dirty="0" smtClean="0">
                <a:solidFill>
                  <a:srgbClr val="0000CC"/>
                </a:solidFill>
                <a:latin typeface="Times New Roman" pitchFamily="18" charset="0"/>
                <a:cs typeface="Times New Roman" pitchFamily="18" charset="0"/>
              </a:rPr>
              <a:t>revenu</a:t>
            </a:r>
            <a:r>
              <a:rPr lang="fr-FR" dirty="0" smtClean="0">
                <a:latin typeface="Times New Roman" pitchFamily="18" charset="0"/>
                <a:cs typeface="Times New Roman" pitchFamily="18" charset="0"/>
              </a:rPr>
              <a:t>, des</a:t>
            </a:r>
            <a:r>
              <a:rPr lang="fr-FR" dirty="0">
                <a:latin typeface="Times New Roman" pitchFamily="18" charset="0"/>
                <a:cs typeface="Times New Roman" pitchFamily="18" charset="0"/>
              </a:rPr>
              <a:t> </a:t>
            </a:r>
            <a:r>
              <a:rPr lang="fr-FR" b="1" dirty="0" smtClean="0">
                <a:solidFill>
                  <a:srgbClr val="0000CC"/>
                </a:solidFill>
                <a:latin typeface="Times New Roman" pitchFamily="18" charset="0"/>
                <a:cs typeface="Times New Roman" pitchFamily="18" charset="0"/>
              </a:rPr>
              <a:t>transferts</a:t>
            </a:r>
            <a:r>
              <a:rPr lang="fr-FR" b="1" dirty="0">
                <a:solidFill>
                  <a:srgbClr val="0000CC"/>
                </a:solidFill>
                <a:latin typeface="Times New Roman" pitchFamily="18" charset="0"/>
                <a:cs typeface="Times New Roman" pitchFamily="18" charset="0"/>
              </a:rPr>
              <a:t> </a:t>
            </a:r>
            <a:r>
              <a:rPr lang="fr-FR" b="1" dirty="0" smtClean="0">
                <a:solidFill>
                  <a:srgbClr val="0000CC"/>
                </a:solidFill>
                <a:latin typeface="Times New Roman" pitchFamily="18" charset="0"/>
                <a:cs typeface="Times New Roman" pitchFamily="18" charset="0"/>
              </a:rPr>
              <a:t>reçus</a:t>
            </a:r>
            <a:r>
              <a:rPr lang="fr-FR" b="1" dirty="0">
                <a:solidFill>
                  <a:srgbClr val="0000CC"/>
                </a:solidFill>
                <a:latin typeface="Times New Roman" pitchFamily="18" charset="0"/>
                <a:cs typeface="Times New Roman" pitchFamily="18" charset="0"/>
              </a:rPr>
              <a:t> </a:t>
            </a:r>
            <a:r>
              <a:rPr lang="fr-FR" dirty="0" smtClean="0">
                <a:latin typeface="Times New Roman" pitchFamily="18" charset="0"/>
                <a:cs typeface="Times New Roman" pitchFamily="18" charset="0"/>
              </a:rPr>
              <a:t>ainsi</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que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des</a:t>
            </a:r>
            <a:r>
              <a:rPr lang="fr-FR" dirty="0">
                <a:latin typeface="Times New Roman" pitchFamily="18" charset="0"/>
                <a:cs typeface="Times New Roman" pitchFamily="18" charset="0"/>
              </a:rPr>
              <a:t> </a:t>
            </a:r>
            <a:r>
              <a:rPr lang="fr-FR" b="1" dirty="0" smtClean="0">
                <a:solidFill>
                  <a:srgbClr val="0000CC"/>
                </a:solidFill>
                <a:latin typeface="Times New Roman" pitchFamily="18" charset="0"/>
                <a:cs typeface="Times New Roman" pitchFamily="18" charset="0"/>
              </a:rPr>
              <a:t>transferts</a:t>
            </a:r>
            <a:r>
              <a:rPr lang="fr-FR" b="1" dirty="0">
                <a:solidFill>
                  <a:srgbClr val="0000CC"/>
                </a:solidFill>
                <a:latin typeface="Times New Roman" pitchFamily="18" charset="0"/>
                <a:cs typeface="Times New Roman" pitchFamily="18" charset="0"/>
              </a:rPr>
              <a:t> </a:t>
            </a:r>
            <a:r>
              <a:rPr lang="fr-FR" b="1" dirty="0" smtClean="0">
                <a:solidFill>
                  <a:srgbClr val="0000CC"/>
                </a:solidFill>
                <a:latin typeface="Times New Roman" pitchFamily="18" charset="0"/>
                <a:cs typeface="Times New Roman" pitchFamily="18" charset="0"/>
              </a:rPr>
              <a:t>versés</a:t>
            </a:r>
            <a:r>
              <a:rPr lang="fr-FR" dirty="0">
                <a:solidFill>
                  <a:srgbClr val="0000CC"/>
                </a:solidFill>
                <a:latin typeface="Times New Roman" pitchFamily="18" charset="0"/>
                <a:cs typeface="Times New Roman" pitchFamily="18" charset="0"/>
              </a:rPr>
              <a:t> </a:t>
            </a:r>
            <a:r>
              <a:rPr lang="fr-FR" dirty="0" smtClean="0">
                <a:latin typeface="Times New Roman" pitchFamily="18" charset="0"/>
                <a:cs typeface="Times New Roman" pitchFamily="18" charset="0"/>
              </a:rPr>
              <a:t>par</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chaque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individu</a:t>
            </a:r>
          </a:p>
          <a:p>
            <a:r>
              <a:rPr lang="fr-FR" dirty="0" smtClean="0">
                <a:latin typeface="Times New Roman" pitchFamily="18" charset="0"/>
                <a:cs typeface="Times New Roman" pitchFamily="18" charset="0"/>
              </a:rPr>
              <a:t>Basé sur</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des données</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d’enquêtes</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nationales  et recensement </a:t>
            </a:r>
            <a:r>
              <a:rPr lang="fr-FR" sz="2800" b="1" dirty="0" smtClean="0">
                <a:solidFill>
                  <a:srgbClr val="FF0000"/>
                </a:solidFill>
                <a:latin typeface="Times New Roman" pitchFamily="18" charset="0"/>
                <a:cs typeface="Times New Roman" pitchFamily="18" charset="0"/>
              </a:rPr>
              <a:t>(ENQUETE BUDGET TEMPS; EBC; QUIBB)</a:t>
            </a:r>
          </a:p>
          <a:p>
            <a:r>
              <a:rPr lang="fr-FR" dirty="0" smtClean="0">
                <a:latin typeface="Times New Roman" pitchFamily="18" charset="0"/>
                <a:cs typeface="Times New Roman" pitchFamily="18" charset="0"/>
              </a:rPr>
              <a:t>Requiert une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masse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importante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d’informations</a:t>
            </a:r>
          </a:p>
          <a:p>
            <a:r>
              <a:rPr lang="fr-FR" dirty="0" smtClean="0">
                <a:latin typeface="Times New Roman" pitchFamily="18" charset="0"/>
                <a:cs typeface="Times New Roman" pitchFamily="18" charset="0"/>
              </a:rPr>
              <a:t>NTA peut être désagrégé (Genre, milieu de résidence et région, travail domestique, etc.)</a:t>
            </a:r>
          </a:p>
          <a:p>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427350596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8964488" cy="1930226"/>
          </a:xfrm>
        </p:spPr>
        <p:txBody>
          <a:bodyPr>
            <a:normAutofit/>
          </a:bodyPr>
          <a:lstStyle/>
          <a:p>
            <a:r>
              <a:rPr lang="fr-FR" sz="3600" b="1" dirty="0" smtClean="0">
                <a:solidFill>
                  <a:srgbClr val="0000CC"/>
                </a:solidFill>
                <a:latin typeface="Times New Roman" pitchFamily="18" charset="0"/>
                <a:cs typeface="Times New Roman" pitchFamily="18" charset="0"/>
              </a:rPr>
              <a:t>METHODOLOGIE (NTA) : Principes </a:t>
            </a:r>
            <a:r>
              <a:rPr lang="fr-FR" sz="3600" b="1" dirty="0">
                <a:solidFill>
                  <a:srgbClr val="0000CC"/>
                </a:solidFill>
                <a:latin typeface="Times New Roman" pitchFamily="18" charset="0"/>
                <a:cs typeface="Times New Roman" pitchFamily="18" charset="0"/>
              </a:rPr>
              <a:t>de base de l’économie générationnelle</a:t>
            </a:r>
          </a:p>
        </p:txBody>
      </p:sp>
      <p:sp>
        <p:nvSpPr>
          <p:cNvPr id="3" name="Espace réservé du contenu 2"/>
          <p:cNvSpPr>
            <a:spLocks noGrp="1"/>
          </p:cNvSpPr>
          <p:nvPr>
            <p:ph idx="1"/>
          </p:nvPr>
        </p:nvSpPr>
        <p:spPr>
          <a:xfrm>
            <a:off x="0" y="1600200"/>
            <a:ext cx="9036496" cy="4997152"/>
          </a:xfrm>
        </p:spPr>
        <p:txBody>
          <a:bodyPr>
            <a:normAutofit/>
          </a:bodyPr>
          <a:lstStyle/>
          <a:p>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Existence universelle d’un</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cycle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de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vie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économique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lié</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aux</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schémas</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de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consommation et</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de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revenus</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selon</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l’âge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conduisant</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à</a:t>
            </a:r>
            <a:r>
              <a:rPr lang="fr-FR" dirty="0">
                <a:latin typeface="Times New Roman" pitchFamily="18" charset="0"/>
                <a:cs typeface="Times New Roman" pitchFamily="18" charset="0"/>
              </a:rPr>
              <a:t> </a:t>
            </a:r>
            <a:r>
              <a:rPr lang="fr-FR" b="1" dirty="0" smtClean="0">
                <a:solidFill>
                  <a:srgbClr val="0000CC"/>
                </a:solidFill>
                <a:latin typeface="Times New Roman" pitchFamily="18" charset="0"/>
                <a:cs typeface="Times New Roman" pitchFamily="18" charset="0"/>
              </a:rPr>
              <a:t>une</a:t>
            </a:r>
            <a:r>
              <a:rPr lang="fr-FR" b="1" dirty="0">
                <a:solidFill>
                  <a:srgbClr val="0000CC"/>
                </a:solidFill>
                <a:latin typeface="Times New Roman" pitchFamily="18" charset="0"/>
                <a:cs typeface="Times New Roman" pitchFamily="18" charset="0"/>
              </a:rPr>
              <a:t> </a:t>
            </a:r>
            <a:r>
              <a:rPr lang="fr-FR" b="1" dirty="0" smtClean="0">
                <a:solidFill>
                  <a:srgbClr val="0000CC"/>
                </a:solidFill>
                <a:latin typeface="Times New Roman" pitchFamily="18" charset="0"/>
                <a:cs typeface="Times New Roman" pitchFamily="18" charset="0"/>
              </a:rPr>
              <a:t>inadéquation</a:t>
            </a:r>
            <a:r>
              <a:rPr lang="fr-FR" b="1" dirty="0">
                <a:solidFill>
                  <a:srgbClr val="0000CC"/>
                </a:solidFill>
                <a:latin typeface="Times New Roman" pitchFamily="18" charset="0"/>
                <a:cs typeface="Times New Roman" pitchFamily="18" charset="0"/>
              </a:rPr>
              <a:t> </a:t>
            </a:r>
            <a:r>
              <a:rPr lang="fr-FR" b="1" dirty="0" smtClean="0">
                <a:solidFill>
                  <a:srgbClr val="0000CC"/>
                </a:solidFill>
                <a:latin typeface="Times New Roman" pitchFamily="18" charset="0"/>
                <a:cs typeface="Times New Roman" pitchFamily="18" charset="0"/>
              </a:rPr>
              <a:t>entre les</a:t>
            </a:r>
            <a:r>
              <a:rPr lang="fr-FR" b="1" dirty="0">
                <a:solidFill>
                  <a:srgbClr val="0000CC"/>
                </a:solidFill>
                <a:latin typeface="Times New Roman" pitchFamily="18" charset="0"/>
                <a:cs typeface="Times New Roman" pitchFamily="18" charset="0"/>
              </a:rPr>
              <a:t> </a:t>
            </a:r>
            <a:r>
              <a:rPr lang="fr-FR" b="1" dirty="0" smtClean="0">
                <a:solidFill>
                  <a:srgbClr val="0000CC"/>
                </a:solidFill>
                <a:latin typeface="Times New Roman" pitchFamily="18" charset="0"/>
                <a:cs typeface="Times New Roman" pitchFamily="18" charset="0"/>
              </a:rPr>
              <a:t>besoins</a:t>
            </a:r>
            <a:r>
              <a:rPr lang="fr-FR" b="1" dirty="0">
                <a:solidFill>
                  <a:srgbClr val="0000CC"/>
                </a:solidFill>
                <a:latin typeface="Times New Roman" pitchFamily="18" charset="0"/>
                <a:cs typeface="Times New Roman" pitchFamily="18" charset="0"/>
              </a:rPr>
              <a:t> </a:t>
            </a:r>
            <a:r>
              <a:rPr lang="fr-FR" b="1" dirty="0" smtClean="0">
                <a:solidFill>
                  <a:srgbClr val="0000CC"/>
                </a:solidFill>
                <a:latin typeface="Times New Roman" pitchFamily="18" charset="0"/>
                <a:cs typeface="Times New Roman" pitchFamily="18" charset="0"/>
              </a:rPr>
              <a:t>matériels</a:t>
            </a:r>
            <a:r>
              <a:rPr lang="fr-FR" b="1" dirty="0">
                <a:solidFill>
                  <a:srgbClr val="0000CC"/>
                </a:solidFill>
                <a:latin typeface="Times New Roman" pitchFamily="18" charset="0"/>
                <a:cs typeface="Times New Roman" pitchFamily="18" charset="0"/>
              </a:rPr>
              <a:t> </a:t>
            </a:r>
            <a:r>
              <a:rPr lang="fr-FR" b="1" dirty="0" smtClean="0">
                <a:solidFill>
                  <a:srgbClr val="0000CC"/>
                </a:solidFill>
                <a:latin typeface="Times New Roman" pitchFamily="18" charset="0"/>
                <a:cs typeface="Times New Roman" pitchFamily="18" charset="0"/>
              </a:rPr>
              <a:t>et</a:t>
            </a:r>
            <a:r>
              <a:rPr lang="fr-FR" b="1" dirty="0">
                <a:solidFill>
                  <a:srgbClr val="0000CC"/>
                </a:solidFill>
                <a:latin typeface="Times New Roman" pitchFamily="18" charset="0"/>
                <a:cs typeface="Times New Roman" pitchFamily="18" charset="0"/>
              </a:rPr>
              <a:t> </a:t>
            </a:r>
            <a:r>
              <a:rPr lang="fr-FR" b="1" dirty="0" smtClean="0">
                <a:solidFill>
                  <a:srgbClr val="0000CC"/>
                </a:solidFill>
                <a:latin typeface="Times New Roman" pitchFamily="18" charset="0"/>
                <a:cs typeface="Times New Roman" pitchFamily="18" charset="0"/>
              </a:rPr>
              <a:t>la</a:t>
            </a:r>
            <a:r>
              <a:rPr lang="fr-FR" b="1" dirty="0">
                <a:solidFill>
                  <a:srgbClr val="0000CC"/>
                </a:solidFill>
                <a:latin typeface="Times New Roman" pitchFamily="18" charset="0"/>
                <a:cs typeface="Times New Roman" pitchFamily="18" charset="0"/>
              </a:rPr>
              <a:t> </a:t>
            </a:r>
            <a:r>
              <a:rPr lang="fr-FR" b="1" dirty="0" smtClean="0">
                <a:solidFill>
                  <a:srgbClr val="0000CC"/>
                </a:solidFill>
                <a:latin typeface="Times New Roman" pitchFamily="18" charset="0"/>
                <a:cs typeface="Times New Roman" pitchFamily="18" charset="0"/>
              </a:rPr>
              <a:t>capacité</a:t>
            </a:r>
            <a:r>
              <a:rPr lang="fr-FR" b="1" dirty="0">
                <a:solidFill>
                  <a:srgbClr val="0000CC"/>
                </a:solidFill>
                <a:latin typeface="Times New Roman" pitchFamily="18" charset="0"/>
                <a:cs typeface="Times New Roman" pitchFamily="18" charset="0"/>
              </a:rPr>
              <a:t> </a:t>
            </a:r>
            <a:r>
              <a:rPr lang="fr-FR" b="1" dirty="0" smtClean="0">
                <a:solidFill>
                  <a:srgbClr val="0000CC"/>
                </a:solidFill>
                <a:latin typeface="Times New Roman" pitchFamily="18" charset="0"/>
                <a:cs typeface="Times New Roman" pitchFamily="18" charset="0"/>
              </a:rPr>
              <a:t>de</a:t>
            </a:r>
            <a:r>
              <a:rPr lang="fr-FR" b="1" dirty="0">
                <a:solidFill>
                  <a:srgbClr val="0000CC"/>
                </a:solidFill>
                <a:latin typeface="Times New Roman" pitchFamily="18" charset="0"/>
                <a:cs typeface="Times New Roman" pitchFamily="18" charset="0"/>
              </a:rPr>
              <a:t> </a:t>
            </a:r>
            <a:r>
              <a:rPr lang="fr-FR" b="1" dirty="0" smtClean="0">
                <a:solidFill>
                  <a:srgbClr val="0000CC"/>
                </a:solidFill>
                <a:latin typeface="Times New Roman" pitchFamily="18" charset="0"/>
                <a:cs typeface="Times New Roman" pitchFamily="18" charset="0"/>
              </a:rPr>
              <a:t>satisfaire </a:t>
            </a:r>
            <a:r>
              <a:rPr lang="fr-FR" b="1" dirty="0">
                <a:solidFill>
                  <a:srgbClr val="0000CC"/>
                </a:solidFill>
                <a:latin typeface="Times New Roman" pitchFamily="18" charset="0"/>
                <a:cs typeface="Times New Roman" pitchFamily="18" charset="0"/>
              </a:rPr>
              <a:t>c</a:t>
            </a:r>
            <a:r>
              <a:rPr lang="fr-FR" b="1" dirty="0" smtClean="0">
                <a:solidFill>
                  <a:srgbClr val="0000CC"/>
                </a:solidFill>
                <a:latin typeface="Times New Roman" pitchFamily="18" charset="0"/>
                <a:cs typeface="Times New Roman" pitchFamily="18" charset="0"/>
              </a:rPr>
              <a:t>es besoins par </a:t>
            </a:r>
            <a:r>
              <a:rPr lang="fr-FR" b="1" dirty="0">
                <a:solidFill>
                  <a:srgbClr val="0000CC"/>
                </a:solidFill>
                <a:latin typeface="Times New Roman" pitchFamily="18" charset="0"/>
                <a:cs typeface="Times New Roman" pitchFamily="18" charset="0"/>
              </a:rPr>
              <a:t>s</a:t>
            </a:r>
            <a:r>
              <a:rPr lang="fr-FR" b="1" dirty="0" smtClean="0">
                <a:solidFill>
                  <a:srgbClr val="0000CC"/>
                </a:solidFill>
                <a:latin typeface="Times New Roman" pitchFamily="18" charset="0"/>
                <a:cs typeface="Times New Roman" pitchFamily="18" charset="0"/>
              </a:rPr>
              <a:t>on propre travail</a:t>
            </a:r>
          </a:p>
          <a:p>
            <a:r>
              <a:rPr lang="fr-FR" dirty="0" smtClean="0">
                <a:latin typeface="Times New Roman" pitchFamily="18" charset="0"/>
                <a:cs typeface="Times New Roman" pitchFamily="18" charset="0"/>
              </a:rPr>
              <a:t>Un système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de</a:t>
            </a:r>
            <a:r>
              <a:rPr lang="fr-FR" dirty="0">
                <a:latin typeface="Times New Roman" pitchFamily="18" charset="0"/>
                <a:cs typeface="Times New Roman" pitchFamily="18" charset="0"/>
              </a:rPr>
              <a:t> </a:t>
            </a:r>
            <a:r>
              <a:rPr lang="fr-FR" b="1" dirty="0" smtClean="0">
                <a:solidFill>
                  <a:srgbClr val="0000CC"/>
                </a:solidFill>
                <a:latin typeface="Times New Roman" pitchFamily="18" charset="0"/>
                <a:cs typeface="Times New Roman" pitchFamily="18" charset="0"/>
              </a:rPr>
              <a:t>transfert</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de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ressources</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entre </a:t>
            </a:r>
            <a:r>
              <a:rPr lang="fr-FR" b="1" dirty="0" smtClean="0">
                <a:solidFill>
                  <a:srgbClr val="0000CC"/>
                </a:solidFill>
                <a:latin typeface="Times New Roman" pitchFamily="18" charset="0"/>
                <a:cs typeface="Times New Roman" pitchFamily="18" charset="0"/>
              </a:rPr>
              <a:t>générations</a:t>
            </a:r>
            <a:r>
              <a:rPr lang="fr-FR" dirty="0" smtClean="0">
                <a:latin typeface="Times New Roman" pitchFamily="18" charset="0"/>
                <a:cs typeface="Times New Roman" pitchFamily="18" charset="0"/>
              </a:rPr>
              <a:t> est</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donc</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indispensable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pour</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maintenir</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le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niveau</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de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vie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des</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tranches</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les</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plus</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vulnérables</a:t>
            </a:r>
            <a:endParaRPr lang="fr-FR" b="1" dirty="0" smtClean="0">
              <a:solidFill>
                <a:srgbClr val="0000CC"/>
              </a:solidFill>
              <a:latin typeface="Times New Roman" pitchFamily="18" charset="0"/>
              <a:cs typeface="Times New Roman" pitchFamily="18" charset="0"/>
            </a:endParaRPr>
          </a:p>
          <a:p>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15667860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260649"/>
            <a:ext cx="7772400" cy="1080120"/>
          </a:xfrm>
          <a:ln>
            <a:solidFill>
              <a:srgbClr val="0000CC"/>
            </a:solidFill>
          </a:ln>
        </p:spPr>
        <p:txBody>
          <a:bodyPr>
            <a:noAutofit/>
          </a:bodyPr>
          <a:lstStyle/>
          <a:p>
            <a:r>
              <a:rPr lang="fr-FR" sz="3200" b="1" dirty="0" smtClean="0">
                <a:solidFill>
                  <a:srgbClr val="0000CC"/>
                </a:solidFill>
                <a:latin typeface="Times New Roman" pitchFamily="18" charset="0"/>
                <a:cs typeface="Times New Roman" pitchFamily="18" charset="0"/>
              </a:rPr>
              <a:t>Profil </a:t>
            </a:r>
            <a:r>
              <a:rPr lang="fr-FR" sz="3200" b="1" dirty="0">
                <a:solidFill>
                  <a:srgbClr val="0000CC"/>
                </a:solidFill>
                <a:latin typeface="Times New Roman" pitchFamily="18" charset="0"/>
                <a:cs typeface="Times New Roman" pitchFamily="18" charset="0"/>
              </a:rPr>
              <a:t>Moyen  </a:t>
            </a:r>
            <a:r>
              <a:rPr lang="fr-FR" sz="3200" b="1" dirty="0" smtClean="0">
                <a:solidFill>
                  <a:srgbClr val="0000CC"/>
                </a:solidFill>
                <a:latin typeface="Times New Roman" pitchFamily="18" charset="0"/>
                <a:cs typeface="Times New Roman" pitchFamily="18" charset="0"/>
              </a:rPr>
              <a:t>de </a:t>
            </a:r>
            <a:r>
              <a:rPr lang="fr-FR" sz="3200" b="1" dirty="0">
                <a:solidFill>
                  <a:srgbClr val="0000CC"/>
                </a:solidFill>
                <a:latin typeface="Times New Roman" pitchFamily="18" charset="0"/>
                <a:cs typeface="Times New Roman" pitchFamily="18" charset="0"/>
              </a:rPr>
              <a:t>Revenu et de </a:t>
            </a:r>
            <a:r>
              <a:rPr lang="fr-FR" sz="3200" b="1" dirty="0" smtClean="0">
                <a:solidFill>
                  <a:srgbClr val="0000CC"/>
                </a:solidFill>
                <a:latin typeface="Times New Roman" pitchFamily="18" charset="0"/>
                <a:cs typeface="Times New Roman" pitchFamily="18" charset="0"/>
              </a:rPr>
              <a:t>Consommation du Togo</a:t>
            </a:r>
            <a:endParaRPr lang="fr-FR" sz="3200" b="1" dirty="0">
              <a:solidFill>
                <a:srgbClr val="0000CC"/>
              </a:solidFill>
              <a:latin typeface="Times New Roman" pitchFamily="18" charset="0"/>
              <a:cs typeface="Times New Roman" pitchFamily="18" charset="0"/>
            </a:endParaRPr>
          </a:p>
        </p:txBody>
      </p:sp>
      <p:sp>
        <p:nvSpPr>
          <p:cNvPr id="3" name="Sous-titre 2"/>
          <p:cNvSpPr>
            <a:spLocks noGrp="1"/>
          </p:cNvSpPr>
          <p:nvPr>
            <p:ph type="subTitle" idx="1"/>
          </p:nvPr>
        </p:nvSpPr>
        <p:spPr>
          <a:xfrm>
            <a:off x="467544" y="1340768"/>
            <a:ext cx="8280920" cy="4752528"/>
          </a:xfrm>
        </p:spPr>
        <p:txBody>
          <a:bodyPr>
            <a:normAutofit/>
          </a:bodyPr>
          <a:lstStyle/>
          <a:p>
            <a:pPr algn="l"/>
            <a:endParaRPr lang="fr-FR" b="1" dirty="0" smtClean="0">
              <a:solidFill>
                <a:schemeClr val="tx1"/>
              </a:solidFill>
            </a:endParaRPr>
          </a:p>
          <a:p>
            <a:pPr algn="l"/>
            <a:endParaRPr lang="fr-FR" dirty="0">
              <a:solidFill>
                <a:schemeClr val="tx1"/>
              </a:solidFill>
            </a:endParaRPr>
          </a:p>
        </p:txBody>
      </p:sp>
      <p:graphicFrame>
        <p:nvGraphicFramePr>
          <p:cNvPr id="4" name="Graphique 3"/>
          <p:cNvGraphicFramePr/>
          <p:nvPr>
            <p:extLst>
              <p:ext uri="{D42A27DB-BD31-4B8C-83A1-F6EECF244321}">
                <p14:modId xmlns:p14="http://schemas.microsoft.com/office/powerpoint/2010/main" val="3244540969"/>
              </p:ext>
            </p:extLst>
          </p:nvPr>
        </p:nvGraphicFramePr>
        <p:xfrm>
          <a:off x="755576" y="1628800"/>
          <a:ext cx="7776864" cy="365395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9690064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7504" y="332656"/>
            <a:ext cx="9036496" cy="1008111"/>
          </a:xfrm>
          <a:ln>
            <a:solidFill>
              <a:srgbClr val="0000CC"/>
            </a:solidFill>
          </a:ln>
        </p:spPr>
        <p:txBody>
          <a:bodyPr>
            <a:noAutofit/>
          </a:bodyPr>
          <a:lstStyle/>
          <a:p>
            <a:r>
              <a:rPr lang="fr-FR" sz="3600" b="1" dirty="0">
                <a:solidFill>
                  <a:srgbClr val="0000CC"/>
                </a:solidFill>
              </a:rPr>
              <a:t>Profil agrégé de Revenu et de Consommation</a:t>
            </a:r>
            <a:endParaRPr lang="fr-FR" sz="3600" dirty="0">
              <a:solidFill>
                <a:srgbClr val="0000CC"/>
              </a:solidFill>
            </a:endParaRPr>
          </a:p>
        </p:txBody>
      </p:sp>
      <p:graphicFrame>
        <p:nvGraphicFramePr>
          <p:cNvPr id="4" name="Graphique 3"/>
          <p:cNvGraphicFramePr/>
          <p:nvPr>
            <p:extLst>
              <p:ext uri="{D42A27DB-BD31-4B8C-83A1-F6EECF244321}">
                <p14:modId xmlns:p14="http://schemas.microsoft.com/office/powerpoint/2010/main" val="1069544326"/>
              </p:ext>
            </p:extLst>
          </p:nvPr>
        </p:nvGraphicFramePr>
        <p:xfrm>
          <a:off x="395536" y="1556792"/>
          <a:ext cx="8280920" cy="4176464"/>
        </p:xfrm>
        <a:graphic>
          <a:graphicData uri="http://schemas.openxmlformats.org/drawingml/2006/chart">
            <c:chart xmlns:c="http://schemas.openxmlformats.org/drawingml/2006/chart" xmlns:r="http://schemas.openxmlformats.org/officeDocument/2006/relationships" r:id="rId3"/>
          </a:graphicData>
        </a:graphic>
      </p:graphicFrame>
      <p:sp>
        <p:nvSpPr>
          <p:cNvPr id="5" name="ZoneTexte 4"/>
          <p:cNvSpPr txBox="1"/>
          <p:nvPr/>
        </p:nvSpPr>
        <p:spPr>
          <a:xfrm>
            <a:off x="0" y="5733256"/>
            <a:ext cx="8964488" cy="461665"/>
          </a:xfrm>
          <a:prstGeom prst="rect">
            <a:avLst/>
          </a:prstGeom>
          <a:noFill/>
        </p:spPr>
        <p:txBody>
          <a:bodyPr wrap="square" rtlCol="0">
            <a:spAutoFit/>
          </a:bodyPr>
          <a:lstStyle/>
          <a:p>
            <a:pPr algn="ctr"/>
            <a:r>
              <a:rPr lang="fr-FR" sz="2400" b="1" dirty="0" smtClean="0"/>
              <a:t>Déficit de cycle de vie estimé à 520 milliards soit 29,4%  du PIB</a:t>
            </a:r>
            <a:endParaRPr lang="fr-FR" sz="2400" b="1" dirty="0"/>
          </a:p>
        </p:txBody>
      </p:sp>
    </p:spTree>
    <p:extLst>
      <p:ext uri="{BB962C8B-B14F-4D97-AF65-F5344CB8AC3E}">
        <p14:creationId xmlns:p14="http://schemas.microsoft.com/office/powerpoint/2010/main" val="232321346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7504" y="0"/>
            <a:ext cx="8712968" cy="1340767"/>
          </a:xfrm>
          <a:ln>
            <a:solidFill>
              <a:srgbClr val="0000CC"/>
            </a:solidFill>
          </a:ln>
        </p:spPr>
        <p:txBody>
          <a:bodyPr>
            <a:noAutofit/>
          </a:bodyPr>
          <a:lstStyle/>
          <a:p>
            <a:r>
              <a:rPr lang="fr-FR" sz="3600" b="1" dirty="0" smtClean="0">
                <a:solidFill>
                  <a:srgbClr val="0000CC"/>
                </a:solidFill>
                <a:latin typeface="Times New Roman" pitchFamily="18" charset="0"/>
                <a:cs typeface="Times New Roman" pitchFamily="18" charset="0"/>
              </a:rPr>
              <a:t/>
            </a:r>
            <a:br>
              <a:rPr lang="fr-FR" sz="3600" b="1" dirty="0" smtClean="0">
                <a:solidFill>
                  <a:srgbClr val="0000CC"/>
                </a:solidFill>
                <a:latin typeface="Times New Roman" pitchFamily="18" charset="0"/>
                <a:cs typeface="Times New Roman" pitchFamily="18" charset="0"/>
              </a:rPr>
            </a:br>
            <a:r>
              <a:rPr lang="fr-FR" sz="2800" b="1" dirty="0" smtClean="0">
                <a:solidFill>
                  <a:srgbClr val="0000CC"/>
                </a:solidFill>
                <a:latin typeface="Times New Roman" pitchFamily="18" charset="0"/>
                <a:cs typeface="Times New Roman" pitchFamily="18" charset="0"/>
              </a:rPr>
              <a:t>Profil </a:t>
            </a:r>
            <a:r>
              <a:rPr lang="fr-FR" sz="2800" b="1" dirty="0">
                <a:solidFill>
                  <a:srgbClr val="0000CC"/>
                </a:solidFill>
                <a:latin typeface="Times New Roman" pitchFamily="18" charset="0"/>
                <a:cs typeface="Times New Roman" pitchFamily="18" charset="0"/>
              </a:rPr>
              <a:t>agrégé de Revenu et de Consommation</a:t>
            </a:r>
            <a:r>
              <a:rPr lang="fr-FR" sz="2800" dirty="0"/>
              <a:t/>
            </a:r>
            <a:br>
              <a:rPr lang="fr-FR" sz="2800" dirty="0"/>
            </a:br>
            <a:endParaRPr lang="fr-FR" sz="2800" b="1" dirty="0">
              <a:solidFill>
                <a:srgbClr val="0000CC"/>
              </a:solidFill>
            </a:endParaRPr>
          </a:p>
        </p:txBody>
      </p:sp>
      <p:sp>
        <p:nvSpPr>
          <p:cNvPr id="6" name="Rectangle 5"/>
          <p:cNvSpPr/>
          <p:nvPr/>
        </p:nvSpPr>
        <p:spPr>
          <a:xfrm>
            <a:off x="0" y="1844824"/>
            <a:ext cx="9144000" cy="4493538"/>
          </a:xfrm>
          <a:prstGeom prst="rect">
            <a:avLst/>
          </a:prstGeom>
        </p:spPr>
        <p:txBody>
          <a:bodyPr wrap="square">
            <a:spAutoFit/>
          </a:bodyPr>
          <a:lstStyle/>
          <a:p>
            <a:r>
              <a:rPr lang="fr-FR" sz="2600" dirty="0">
                <a:latin typeface="Times New Roman" pitchFamily="18" charset="0"/>
                <a:cs typeface="Times New Roman" pitchFamily="18" charset="0"/>
              </a:rPr>
              <a:t>Le graphique </a:t>
            </a:r>
            <a:r>
              <a:rPr lang="fr-FR" sz="2600" dirty="0" smtClean="0">
                <a:latin typeface="Times New Roman" pitchFamily="18" charset="0"/>
                <a:cs typeface="Times New Roman" pitchFamily="18" charset="0"/>
              </a:rPr>
              <a:t>ci-dessus </a:t>
            </a:r>
            <a:r>
              <a:rPr lang="fr-FR" sz="2600" dirty="0">
                <a:latin typeface="Times New Roman" pitchFamily="18" charset="0"/>
                <a:cs typeface="Times New Roman" pitchFamily="18" charset="0"/>
              </a:rPr>
              <a:t>présente le déficit du cycle de vie (LCD) agrégé du </a:t>
            </a:r>
            <a:r>
              <a:rPr lang="fr-FR" sz="2600" dirty="0" smtClean="0">
                <a:latin typeface="Times New Roman" pitchFamily="18" charset="0"/>
                <a:cs typeface="Times New Roman" pitchFamily="18" charset="0"/>
              </a:rPr>
              <a:t>Togo. </a:t>
            </a:r>
          </a:p>
          <a:p>
            <a:endParaRPr lang="fr-FR" sz="2600" dirty="0" smtClean="0">
              <a:latin typeface="Times New Roman" pitchFamily="18" charset="0"/>
              <a:cs typeface="Times New Roman" pitchFamily="18" charset="0"/>
            </a:endParaRPr>
          </a:p>
          <a:p>
            <a:r>
              <a:rPr lang="fr-FR" sz="2600" dirty="0" smtClean="0">
                <a:latin typeface="Times New Roman" pitchFamily="18" charset="0"/>
                <a:cs typeface="Times New Roman" pitchFamily="18" charset="0"/>
              </a:rPr>
              <a:t>Le </a:t>
            </a:r>
            <a:r>
              <a:rPr lang="fr-FR" sz="2600" dirty="0">
                <a:latin typeface="Times New Roman" pitchFamily="18" charset="0"/>
                <a:cs typeface="Times New Roman" pitchFamily="18" charset="0"/>
              </a:rPr>
              <a:t>profil de consommation et le profil de revenu ont pratiquement gardé l’allure des profils moyens</a:t>
            </a:r>
            <a:r>
              <a:rPr lang="fr-FR" sz="2600" dirty="0" smtClean="0">
                <a:latin typeface="Times New Roman" pitchFamily="18" charset="0"/>
                <a:cs typeface="Times New Roman" pitchFamily="18" charset="0"/>
              </a:rPr>
              <a:t>.</a:t>
            </a:r>
          </a:p>
          <a:p>
            <a:endParaRPr lang="fr-FR" sz="2600" dirty="0">
              <a:latin typeface="Times New Roman" pitchFamily="18" charset="0"/>
              <a:cs typeface="Times New Roman" pitchFamily="18" charset="0"/>
            </a:endParaRPr>
          </a:p>
          <a:p>
            <a:r>
              <a:rPr lang="fr-FR" sz="2600" dirty="0">
                <a:latin typeface="Times New Roman" pitchFamily="18" charset="0"/>
                <a:cs typeface="Times New Roman" pitchFamily="18" charset="0"/>
              </a:rPr>
              <a:t>En 2011, le déficit du cycle de vie du groupe âge 0 à 98 ans est estimé pour un total de 520,06 milliards CFA soit 29,4% du PIB. </a:t>
            </a:r>
            <a:endParaRPr lang="fr-FR" sz="2600" dirty="0" smtClean="0">
              <a:latin typeface="Times New Roman" pitchFamily="18" charset="0"/>
              <a:cs typeface="Times New Roman" pitchFamily="18" charset="0"/>
            </a:endParaRPr>
          </a:p>
          <a:p>
            <a:endParaRPr lang="fr-FR" sz="2600" dirty="0" smtClean="0">
              <a:latin typeface="Times New Roman" pitchFamily="18" charset="0"/>
              <a:cs typeface="Times New Roman" pitchFamily="18" charset="0"/>
            </a:endParaRPr>
          </a:p>
          <a:p>
            <a:r>
              <a:rPr lang="fr-FR" sz="2600" dirty="0" smtClean="0">
                <a:latin typeface="Times New Roman" pitchFamily="18" charset="0"/>
                <a:cs typeface="Times New Roman" pitchFamily="18" charset="0"/>
              </a:rPr>
              <a:t>Ce </a:t>
            </a:r>
            <a:r>
              <a:rPr lang="fr-FR" sz="2600" dirty="0">
                <a:latin typeface="Times New Roman" pitchFamily="18" charset="0"/>
                <a:cs typeface="Times New Roman" pitchFamily="18" charset="0"/>
              </a:rPr>
              <a:t>déficit est constaté pour les tranches d’âges 0-27 ans et 66 ans et plus. </a:t>
            </a:r>
            <a:endParaRPr lang="fr-FR" sz="26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87207871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7504" y="0"/>
            <a:ext cx="8712968" cy="1340767"/>
          </a:xfrm>
          <a:ln>
            <a:solidFill>
              <a:srgbClr val="0000CC"/>
            </a:solidFill>
          </a:ln>
        </p:spPr>
        <p:txBody>
          <a:bodyPr>
            <a:noAutofit/>
          </a:bodyPr>
          <a:lstStyle/>
          <a:p>
            <a:r>
              <a:rPr lang="fr-FR" sz="3600" b="1" dirty="0" smtClean="0">
                <a:solidFill>
                  <a:srgbClr val="0000CC"/>
                </a:solidFill>
                <a:latin typeface="Times New Roman" pitchFamily="18" charset="0"/>
                <a:cs typeface="Times New Roman" pitchFamily="18" charset="0"/>
              </a:rPr>
              <a:t/>
            </a:r>
            <a:br>
              <a:rPr lang="fr-FR" sz="3600" b="1" dirty="0" smtClean="0">
                <a:solidFill>
                  <a:srgbClr val="0000CC"/>
                </a:solidFill>
                <a:latin typeface="Times New Roman" pitchFamily="18" charset="0"/>
                <a:cs typeface="Times New Roman" pitchFamily="18" charset="0"/>
              </a:rPr>
            </a:br>
            <a:r>
              <a:rPr lang="fr-FR" sz="2800" b="1" dirty="0" smtClean="0">
                <a:solidFill>
                  <a:srgbClr val="0000CC"/>
                </a:solidFill>
                <a:latin typeface="Times New Roman" pitchFamily="18" charset="0"/>
                <a:cs typeface="Times New Roman" pitchFamily="18" charset="0"/>
              </a:rPr>
              <a:t>Profil </a:t>
            </a:r>
            <a:r>
              <a:rPr lang="fr-FR" sz="2800" b="1" dirty="0">
                <a:solidFill>
                  <a:srgbClr val="0000CC"/>
                </a:solidFill>
                <a:latin typeface="Times New Roman" pitchFamily="18" charset="0"/>
                <a:cs typeface="Times New Roman" pitchFamily="18" charset="0"/>
              </a:rPr>
              <a:t>agrégé de Revenu et de Consommation</a:t>
            </a:r>
            <a:r>
              <a:rPr lang="fr-FR" sz="2800" dirty="0"/>
              <a:t/>
            </a:r>
            <a:br>
              <a:rPr lang="fr-FR" sz="2800" dirty="0"/>
            </a:br>
            <a:endParaRPr lang="fr-FR" sz="2800" b="1" dirty="0">
              <a:solidFill>
                <a:srgbClr val="0000CC"/>
              </a:solidFill>
            </a:endParaRPr>
          </a:p>
        </p:txBody>
      </p:sp>
      <p:sp>
        <p:nvSpPr>
          <p:cNvPr id="6" name="Rectangle 5"/>
          <p:cNvSpPr/>
          <p:nvPr/>
        </p:nvSpPr>
        <p:spPr>
          <a:xfrm>
            <a:off x="0" y="1844824"/>
            <a:ext cx="9144000" cy="3970318"/>
          </a:xfrm>
          <a:prstGeom prst="rect">
            <a:avLst/>
          </a:prstGeom>
        </p:spPr>
        <p:txBody>
          <a:bodyPr wrap="square">
            <a:spAutoFit/>
          </a:bodyPr>
          <a:lstStyle/>
          <a:p>
            <a:r>
              <a:rPr lang="fr-FR" sz="2800" dirty="0" smtClean="0"/>
              <a:t>Le groupe d’âge 28 à 65 ans montre un excédent ou surplus d‘environ 414,56 milliards. </a:t>
            </a:r>
          </a:p>
          <a:p>
            <a:endParaRPr lang="fr-FR" sz="2800" dirty="0" smtClean="0"/>
          </a:p>
          <a:p>
            <a:r>
              <a:rPr lang="fr-FR" sz="2800" dirty="0" smtClean="0"/>
              <a:t>Le déficit observé est très important à l’enfance et à la jeunesse. En effet, le déficit de la petite enfance (0-5ans) est estimé à 9,8% du PIB et celui des jeunes (10-28 ans) à 34,9%.</a:t>
            </a:r>
          </a:p>
          <a:p>
            <a:endParaRPr lang="fr-FR" sz="2800" dirty="0" smtClean="0"/>
          </a:p>
          <a:p>
            <a:r>
              <a:rPr lang="fr-FR" sz="2800" dirty="0" smtClean="0"/>
              <a:t> Il est moins marqué pour les personnes âgées (66 ans et plus) soit 1,3% du PIB.</a:t>
            </a:r>
          </a:p>
        </p:txBody>
      </p:sp>
    </p:spTree>
    <p:extLst>
      <p:ext uri="{BB962C8B-B14F-4D97-AF65-F5344CB8AC3E}">
        <p14:creationId xmlns:p14="http://schemas.microsoft.com/office/powerpoint/2010/main" val="187207871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274638"/>
            <a:ext cx="7704856" cy="562074"/>
          </a:xfrm>
          <a:ln>
            <a:solidFill>
              <a:srgbClr val="0000CC"/>
            </a:solidFill>
          </a:ln>
        </p:spPr>
        <p:txBody>
          <a:bodyPr>
            <a:normAutofit fontScale="90000"/>
          </a:bodyPr>
          <a:lstStyle/>
          <a:p>
            <a:r>
              <a:rPr lang="fr-FR" b="1" dirty="0" smtClean="0"/>
              <a:t/>
            </a:r>
            <a:br>
              <a:rPr lang="fr-FR" b="1" dirty="0" smtClean="0"/>
            </a:br>
            <a:r>
              <a:rPr lang="fr-FR" b="1" dirty="0" smtClean="0">
                <a:solidFill>
                  <a:srgbClr val="0000CC"/>
                </a:solidFill>
              </a:rPr>
              <a:t>Profil </a:t>
            </a:r>
            <a:r>
              <a:rPr lang="fr-FR" b="1" dirty="0">
                <a:solidFill>
                  <a:srgbClr val="0000CC"/>
                </a:solidFill>
              </a:rPr>
              <a:t>du Ratio de Soutien et du DD </a:t>
            </a:r>
            <a:r>
              <a:rPr lang="fr-FR" dirty="0">
                <a:solidFill>
                  <a:srgbClr val="0000CC"/>
                </a:solidFill>
              </a:rPr>
              <a:t/>
            </a:r>
            <a:br>
              <a:rPr lang="fr-FR" dirty="0">
                <a:solidFill>
                  <a:srgbClr val="0000CC"/>
                </a:solidFill>
              </a:rPr>
            </a:br>
            <a:endParaRPr lang="fr-FR" dirty="0">
              <a:solidFill>
                <a:srgbClr val="0000CC"/>
              </a:solidFill>
            </a:endParaRPr>
          </a:p>
        </p:txBody>
      </p:sp>
      <p:graphicFrame>
        <p:nvGraphicFramePr>
          <p:cNvPr id="4" name="Graphique 3"/>
          <p:cNvGraphicFramePr/>
          <p:nvPr>
            <p:extLst>
              <p:ext uri="{D42A27DB-BD31-4B8C-83A1-F6EECF244321}">
                <p14:modId xmlns:p14="http://schemas.microsoft.com/office/powerpoint/2010/main" val="740530059"/>
              </p:ext>
            </p:extLst>
          </p:nvPr>
        </p:nvGraphicFramePr>
        <p:xfrm>
          <a:off x="1619672" y="1124744"/>
          <a:ext cx="5446395" cy="3888432"/>
        </p:xfrm>
        <a:graphic>
          <a:graphicData uri="http://schemas.openxmlformats.org/drawingml/2006/chart">
            <c:chart xmlns:c="http://schemas.openxmlformats.org/drawingml/2006/chart" xmlns:r="http://schemas.openxmlformats.org/officeDocument/2006/relationships" r:id="rId2"/>
          </a:graphicData>
        </a:graphic>
      </p:graphicFrame>
      <p:sp>
        <p:nvSpPr>
          <p:cNvPr id="6" name="ZoneTexte 5"/>
          <p:cNvSpPr txBox="1"/>
          <p:nvPr/>
        </p:nvSpPr>
        <p:spPr>
          <a:xfrm>
            <a:off x="1034165" y="5445224"/>
            <a:ext cx="7056784" cy="1015663"/>
          </a:xfrm>
          <a:prstGeom prst="rect">
            <a:avLst/>
          </a:prstGeom>
          <a:noFill/>
        </p:spPr>
        <p:txBody>
          <a:bodyPr wrap="square" rtlCol="0">
            <a:spAutoFit/>
          </a:bodyPr>
          <a:lstStyle/>
          <a:p>
            <a:pPr algn="ctr"/>
            <a:r>
              <a:rPr lang="fr-FR" sz="3000" b="1" dirty="0" smtClean="0"/>
              <a:t>En 2011 un travailleur togolais supporte 1,5 consommateurs</a:t>
            </a:r>
            <a:endParaRPr lang="fr-FR" sz="3000" b="1" dirty="0"/>
          </a:p>
        </p:txBody>
      </p:sp>
    </p:spTree>
    <p:extLst>
      <p:ext uri="{BB962C8B-B14F-4D97-AF65-F5344CB8AC3E}">
        <p14:creationId xmlns:p14="http://schemas.microsoft.com/office/powerpoint/2010/main" val="94349500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000" b="1" dirty="0" smtClean="0">
                <a:solidFill>
                  <a:srgbClr val="0000CC"/>
                </a:solidFill>
                <a:latin typeface="Times New Roman" pitchFamily="18" charset="0"/>
                <a:cs typeface="Times New Roman" pitchFamily="18" charset="0"/>
              </a:rPr>
              <a:t>PREMIER DD AU TOGO</a:t>
            </a:r>
            <a:endParaRPr lang="fr-FR" sz="3000" dirty="0">
              <a:solidFill>
                <a:srgbClr val="0000CC"/>
              </a:solidFill>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457794660"/>
              </p:ext>
            </p:extLst>
          </p:nvPr>
        </p:nvGraphicFramePr>
        <p:xfrm>
          <a:off x="457200" y="1600200"/>
          <a:ext cx="8229600" cy="485313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817817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457200"/>
            <a:ext cx="8784976" cy="955576"/>
          </a:xfrm>
          <a:ln>
            <a:solidFill>
              <a:schemeClr val="accent5">
                <a:lumMod val="50000"/>
              </a:schemeClr>
            </a:solidFill>
          </a:ln>
        </p:spPr>
        <p:txBody>
          <a:bodyPr>
            <a:noAutofit/>
          </a:bodyPr>
          <a:lstStyle/>
          <a:p>
            <a:pPr>
              <a:defRPr/>
            </a:pPr>
            <a:r>
              <a:rPr lang="fr-FR" sz="3000" b="1" dirty="0">
                <a:solidFill>
                  <a:srgbClr val="0000CC"/>
                </a:solidFill>
                <a:latin typeface="Times New Roman" pitchFamily="18" charset="0"/>
                <a:cs typeface="Times New Roman" pitchFamily="18" charset="0"/>
              </a:rPr>
              <a:t>COMMENT MAXIMISER LE DIVIDENDE DEMOGRAPHIQUE ?</a:t>
            </a:r>
            <a:endParaRPr lang="en-US" sz="3000" b="1" dirty="0">
              <a:solidFill>
                <a:srgbClr val="0000CC"/>
              </a:solidFill>
              <a:latin typeface="Times New Roman" pitchFamily="18" charset="0"/>
              <a:cs typeface="Times New Roman" pitchFamily="18" charset="0"/>
            </a:endParaRPr>
          </a:p>
        </p:txBody>
      </p:sp>
      <p:sp>
        <p:nvSpPr>
          <p:cNvPr id="36867" name="Espace réservé du contenu 2"/>
          <p:cNvSpPr>
            <a:spLocks noGrp="1"/>
          </p:cNvSpPr>
          <p:nvPr>
            <p:ph idx="1"/>
          </p:nvPr>
        </p:nvSpPr>
        <p:spPr>
          <a:xfrm>
            <a:off x="107504" y="1557338"/>
            <a:ext cx="8784976" cy="5300662"/>
          </a:xfrm>
          <a:ln>
            <a:solidFill>
              <a:schemeClr val="accent5">
                <a:lumMod val="50000"/>
              </a:schemeClr>
            </a:solidFill>
          </a:ln>
        </p:spPr>
        <p:txBody>
          <a:bodyPr>
            <a:normAutofit fontScale="92500" lnSpcReduction="10000"/>
          </a:bodyPr>
          <a:lstStyle/>
          <a:p>
            <a:r>
              <a:rPr lang="fr-FR" sz="2800" dirty="0" smtClean="0">
                <a:latin typeface="Times New Roman" pitchFamily="18" charset="0"/>
                <a:cs typeface="Times New Roman" pitchFamily="18" charset="0"/>
              </a:rPr>
              <a:t>Investir dans les domaines </a:t>
            </a:r>
            <a:r>
              <a:rPr lang="fr-FR" sz="2800" dirty="0">
                <a:latin typeface="Times New Roman" pitchFamily="18" charset="0"/>
                <a:cs typeface="Times New Roman" pitchFamily="18" charset="0"/>
              </a:rPr>
              <a:t>stratégiques de développement du capital </a:t>
            </a:r>
            <a:r>
              <a:rPr lang="fr-FR" sz="2800" dirty="0" smtClean="0">
                <a:latin typeface="Times New Roman" pitchFamily="18" charset="0"/>
                <a:cs typeface="Times New Roman" pitchFamily="18" charset="0"/>
              </a:rPr>
              <a:t>humain, à savoir :</a:t>
            </a:r>
            <a:endParaRPr lang="fr-FR" sz="2800" dirty="0">
              <a:latin typeface="Times New Roman" pitchFamily="18" charset="0"/>
              <a:cs typeface="Times New Roman" pitchFamily="18" charset="0"/>
            </a:endParaRPr>
          </a:p>
          <a:p>
            <a:pPr lvl="1"/>
            <a:r>
              <a:rPr lang="fr-FR" b="1" dirty="0">
                <a:solidFill>
                  <a:srgbClr val="002060"/>
                </a:solidFill>
                <a:latin typeface="Times New Roman" pitchFamily="18" charset="0"/>
                <a:cs typeface="Times New Roman" pitchFamily="18" charset="0"/>
              </a:rPr>
              <a:t>L’amélioration de la santé </a:t>
            </a:r>
            <a:r>
              <a:rPr lang="fr-FR" b="1" dirty="0" smtClean="0">
                <a:solidFill>
                  <a:srgbClr val="002060"/>
                </a:solidFill>
                <a:latin typeface="Times New Roman" pitchFamily="18" charset="0"/>
                <a:cs typeface="Times New Roman" pitchFamily="18" charset="0"/>
              </a:rPr>
              <a:t>maternelle, néonatale et infantile ;</a:t>
            </a:r>
            <a:endParaRPr lang="fr-FR" b="1" dirty="0">
              <a:solidFill>
                <a:srgbClr val="002060"/>
              </a:solidFill>
              <a:latin typeface="Times New Roman" pitchFamily="18" charset="0"/>
              <a:cs typeface="Times New Roman" pitchFamily="18" charset="0"/>
            </a:endParaRPr>
          </a:p>
          <a:p>
            <a:pPr lvl="1"/>
            <a:r>
              <a:rPr lang="fr-FR" b="1" dirty="0">
                <a:solidFill>
                  <a:srgbClr val="002060"/>
                </a:solidFill>
                <a:latin typeface="Times New Roman" pitchFamily="18" charset="0"/>
                <a:cs typeface="Times New Roman" pitchFamily="18" charset="0"/>
              </a:rPr>
              <a:t>L’amélioration de la survie et du développement de </a:t>
            </a:r>
            <a:r>
              <a:rPr lang="fr-FR" b="1" dirty="0" smtClean="0">
                <a:solidFill>
                  <a:srgbClr val="002060"/>
                </a:solidFill>
                <a:latin typeface="Times New Roman" pitchFamily="18" charset="0"/>
                <a:cs typeface="Times New Roman" pitchFamily="18" charset="0"/>
              </a:rPr>
              <a:t>l’enfant ;</a:t>
            </a:r>
            <a:endParaRPr lang="fr-FR" b="1" dirty="0">
              <a:solidFill>
                <a:srgbClr val="002060"/>
              </a:solidFill>
              <a:latin typeface="Times New Roman" pitchFamily="18" charset="0"/>
              <a:cs typeface="Times New Roman" pitchFamily="18" charset="0"/>
            </a:endParaRPr>
          </a:p>
          <a:p>
            <a:pPr lvl="1"/>
            <a:r>
              <a:rPr lang="fr-FR" b="1" dirty="0">
                <a:solidFill>
                  <a:srgbClr val="002060"/>
                </a:solidFill>
                <a:latin typeface="Times New Roman" pitchFamily="18" charset="0"/>
                <a:cs typeface="Times New Roman" pitchFamily="18" charset="0"/>
              </a:rPr>
              <a:t>Le maintien à l’école des jeunes filles au même titre que les </a:t>
            </a:r>
            <a:r>
              <a:rPr lang="fr-FR" b="1" dirty="0" smtClean="0">
                <a:solidFill>
                  <a:srgbClr val="002060"/>
                </a:solidFill>
                <a:latin typeface="Times New Roman" pitchFamily="18" charset="0"/>
                <a:cs typeface="Times New Roman" pitchFamily="18" charset="0"/>
              </a:rPr>
              <a:t>garçons ;</a:t>
            </a:r>
            <a:r>
              <a:rPr lang="fr-FR" dirty="0" smtClean="0"/>
              <a:t> </a:t>
            </a:r>
            <a:r>
              <a:rPr lang="fr-FR" sz="3200" b="1" dirty="0" smtClean="0">
                <a:solidFill>
                  <a:srgbClr val="FF0000"/>
                </a:solidFill>
                <a:latin typeface="Times New Roman" pitchFamily="18" charset="0"/>
                <a:cs typeface="Times New Roman" pitchFamily="18" charset="0"/>
              </a:rPr>
              <a:t>limiter les grossesses à l’adolescence </a:t>
            </a:r>
            <a:r>
              <a:rPr lang="fr-FR" b="1" dirty="0" smtClean="0">
                <a:solidFill>
                  <a:srgbClr val="FF0000"/>
                </a:solidFill>
                <a:latin typeface="Times New Roman" pitchFamily="18" charset="0"/>
                <a:cs typeface="Times New Roman" pitchFamily="18" charset="0"/>
              </a:rPr>
              <a:t>Lutter contre le mariage précoce. Le mariage précoce réduit énormément la contribution économique des femmes</a:t>
            </a:r>
            <a:r>
              <a:rPr lang="fr-FR" dirty="0" smtClean="0"/>
              <a:t>. </a:t>
            </a:r>
            <a:endParaRPr lang="fr-FR" b="1" dirty="0">
              <a:solidFill>
                <a:srgbClr val="FF0000"/>
              </a:solidFill>
              <a:latin typeface="Times New Roman" pitchFamily="18" charset="0"/>
              <a:cs typeface="Times New Roman" pitchFamily="18" charset="0"/>
            </a:endParaRPr>
          </a:p>
          <a:p>
            <a:pPr lvl="1"/>
            <a:r>
              <a:rPr lang="fr-FR" b="1" dirty="0" smtClean="0">
                <a:solidFill>
                  <a:srgbClr val="002060"/>
                </a:solidFill>
                <a:latin typeface="Times New Roman" pitchFamily="18" charset="0"/>
                <a:cs typeface="Times New Roman" pitchFamily="18" charset="0"/>
              </a:rPr>
              <a:t>L’éducation et la formation qualifiante des jeunes des deux sexes.</a:t>
            </a:r>
          </a:p>
        </p:txBody>
      </p:sp>
      <p:sp>
        <p:nvSpPr>
          <p:cNvPr id="3" name="Espace réservé du numéro de diapositive 2"/>
          <p:cNvSpPr>
            <a:spLocks noGrp="1"/>
          </p:cNvSpPr>
          <p:nvPr>
            <p:ph type="sldNum" sz="quarter" idx="12"/>
          </p:nvPr>
        </p:nvSpPr>
        <p:spPr/>
        <p:txBody>
          <a:bodyPr/>
          <a:lstStyle/>
          <a:p>
            <a:fld id="{CA89BDAD-3C2B-442F-8D8E-1D0913BE07D6}" type="slidenum">
              <a:rPr lang="fr-FR" smtClean="0"/>
              <a:pPr/>
              <a:t>19</a:t>
            </a:fld>
            <a:endParaRPr lang="fr-FR" dirty="0"/>
          </a:p>
        </p:txBody>
      </p:sp>
    </p:spTree>
    <p:extLst>
      <p:ext uri="{BB962C8B-B14F-4D97-AF65-F5344CB8AC3E}">
        <p14:creationId xmlns:p14="http://schemas.microsoft.com/office/powerpoint/2010/main" val="4198695881"/>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rgbClr val="0000CC"/>
                </a:solidFill>
                <a:latin typeface="Times New Roman" pitchFamily="18" charset="0"/>
                <a:ea typeface="+mn-ea"/>
                <a:cs typeface="Times New Roman" pitchFamily="18" charset="0"/>
              </a:rPr>
              <a:t>PLAN DE LA PRESENTATION</a:t>
            </a:r>
          </a:p>
        </p:txBody>
      </p:sp>
      <p:sp>
        <p:nvSpPr>
          <p:cNvPr id="3" name="Espace réservé du contenu 2"/>
          <p:cNvSpPr>
            <a:spLocks noGrp="1"/>
          </p:cNvSpPr>
          <p:nvPr>
            <p:ph idx="1"/>
          </p:nvPr>
        </p:nvSpPr>
        <p:spPr>
          <a:xfrm>
            <a:off x="0" y="1600200"/>
            <a:ext cx="9144000" cy="5257800"/>
          </a:xfrm>
        </p:spPr>
        <p:txBody>
          <a:bodyPr>
            <a:normAutofit fontScale="62500" lnSpcReduction="20000"/>
          </a:bodyPr>
          <a:lstStyle/>
          <a:p>
            <a:pPr>
              <a:lnSpc>
                <a:spcPct val="120000"/>
              </a:lnSpc>
              <a:buNone/>
            </a:pPr>
            <a:r>
              <a:rPr lang="fr-FR" sz="3100" b="1" dirty="0" smtClean="0">
                <a:solidFill>
                  <a:srgbClr val="0000CC"/>
                </a:solidFill>
                <a:latin typeface="Times New Roman" pitchFamily="18" charset="0"/>
                <a:cs typeface="Times New Roman" pitchFamily="18" charset="0"/>
              </a:rPr>
              <a:t>I.CONTEXTE</a:t>
            </a:r>
          </a:p>
          <a:p>
            <a:pPr>
              <a:lnSpc>
                <a:spcPct val="120000"/>
              </a:lnSpc>
              <a:buNone/>
            </a:pPr>
            <a:endParaRPr lang="fr-FR" sz="3100" b="1" dirty="0" smtClean="0">
              <a:solidFill>
                <a:srgbClr val="0000CC"/>
              </a:solidFill>
              <a:latin typeface="Times New Roman" pitchFamily="18" charset="0"/>
              <a:cs typeface="Times New Roman" pitchFamily="18" charset="0"/>
            </a:endParaRPr>
          </a:p>
          <a:p>
            <a:pPr>
              <a:lnSpc>
                <a:spcPct val="120000"/>
              </a:lnSpc>
              <a:buNone/>
            </a:pPr>
            <a:r>
              <a:rPr lang="fr-FR" sz="3100" b="1" dirty="0" smtClean="0">
                <a:solidFill>
                  <a:srgbClr val="0000CC"/>
                </a:solidFill>
                <a:latin typeface="Times New Roman" pitchFamily="18" charset="0"/>
                <a:cs typeface="Times New Roman" pitchFamily="18" charset="0"/>
              </a:rPr>
              <a:t>II.DD ET ODD 2016-2030</a:t>
            </a:r>
          </a:p>
          <a:p>
            <a:pPr>
              <a:lnSpc>
                <a:spcPct val="120000"/>
              </a:lnSpc>
              <a:buNone/>
            </a:pPr>
            <a:endParaRPr lang="fr-FR" sz="3100" b="1" dirty="0" smtClean="0">
              <a:solidFill>
                <a:srgbClr val="0000CC"/>
              </a:solidFill>
              <a:latin typeface="Times New Roman" pitchFamily="18" charset="0"/>
              <a:cs typeface="Times New Roman" pitchFamily="18" charset="0"/>
            </a:endParaRPr>
          </a:p>
          <a:p>
            <a:pPr>
              <a:lnSpc>
                <a:spcPct val="120000"/>
              </a:lnSpc>
              <a:buNone/>
            </a:pPr>
            <a:r>
              <a:rPr lang="fr-FR" sz="3100" b="1" dirty="0" smtClean="0">
                <a:solidFill>
                  <a:srgbClr val="0000CC"/>
                </a:solidFill>
                <a:latin typeface="Times New Roman" pitchFamily="18" charset="0"/>
                <a:cs typeface="Times New Roman" pitchFamily="18" charset="0"/>
              </a:rPr>
              <a:t>III.MISE EN EVIDENCE DU DD DANS LA CROISSANCE     ECONOMIQUE</a:t>
            </a:r>
          </a:p>
          <a:p>
            <a:pPr>
              <a:lnSpc>
                <a:spcPct val="120000"/>
              </a:lnSpc>
              <a:buNone/>
            </a:pPr>
            <a:endParaRPr lang="fr-FR" sz="3100" b="1" dirty="0" smtClean="0">
              <a:solidFill>
                <a:srgbClr val="0000CC"/>
              </a:solidFill>
              <a:latin typeface="Times New Roman" pitchFamily="18" charset="0"/>
              <a:cs typeface="Times New Roman" pitchFamily="18" charset="0"/>
            </a:endParaRPr>
          </a:p>
          <a:p>
            <a:pPr>
              <a:lnSpc>
                <a:spcPct val="120000"/>
              </a:lnSpc>
              <a:buNone/>
            </a:pPr>
            <a:r>
              <a:rPr lang="fr-FR" sz="3100" b="1" dirty="0" smtClean="0">
                <a:solidFill>
                  <a:srgbClr val="0000CC"/>
                </a:solidFill>
                <a:latin typeface="Times New Roman" pitchFamily="18" charset="0"/>
                <a:cs typeface="Times New Roman" pitchFamily="18" charset="0"/>
              </a:rPr>
              <a:t>IV.METHODOLOGIE</a:t>
            </a:r>
          </a:p>
          <a:p>
            <a:pPr>
              <a:lnSpc>
                <a:spcPct val="120000"/>
              </a:lnSpc>
              <a:buNone/>
            </a:pPr>
            <a:endParaRPr lang="fr-FR" sz="3100" b="1" dirty="0" smtClean="0">
              <a:solidFill>
                <a:srgbClr val="0000CC"/>
              </a:solidFill>
              <a:latin typeface="Times New Roman" pitchFamily="18" charset="0"/>
              <a:cs typeface="Times New Roman" pitchFamily="18" charset="0"/>
            </a:endParaRPr>
          </a:p>
          <a:p>
            <a:pPr>
              <a:lnSpc>
                <a:spcPct val="120000"/>
              </a:lnSpc>
              <a:buNone/>
            </a:pPr>
            <a:r>
              <a:rPr lang="fr-FR" sz="3100" b="1" dirty="0" smtClean="0">
                <a:solidFill>
                  <a:srgbClr val="0000CC"/>
                </a:solidFill>
                <a:latin typeface="Times New Roman" pitchFamily="18" charset="0"/>
                <a:cs typeface="Times New Roman" pitchFamily="18" charset="0"/>
              </a:rPr>
              <a:t>V.RESULTATS </a:t>
            </a:r>
          </a:p>
          <a:p>
            <a:pPr>
              <a:lnSpc>
                <a:spcPct val="120000"/>
              </a:lnSpc>
              <a:buNone/>
            </a:pPr>
            <a:endParaRPr lang="fr-FR" sz="3100" b="1" dirty="0" smtClean="0">
              <a:solidFill>
                <a:srgbClr val="0000CC"/>
              </a:solidFill>
              <a:latin typeface="Times New Roman" pitchFamily="18" charset="0"/>
              <a:cs typeface="Times New Roman" pitchFamily="18" charset="0"/>
            </a:endParaRPr>
          </a:p>
          <a:p>
            <a:pPr>
              <a:lnSpc>
                <a:spcPct val="120000"/>
              </a:lnSpc>
              <a:buNone/>
            </a:pPr>
            <a:r>
              <a:rPr lang="fr-FR" sz="3100" b="1" dirty="0" smtClean="0">
                <a:solidFill>
                  <a:srgbClr val="0000CC"/>
                </a:solidFill>
                <a:latin typeface="Times New Roman" pitchFamily="18" charset="0"/>
                <a:cs typeface="Times New Roman" pitchFamily="18" charset="0"/>
              </a:rPr>
              <a:t>VI.RECOMMANDATIONS :COMMENTMAXIMISER LE DD</a:t>
            </a:r>
          </a:p>
          <a:p>
            <a:pPr>
              <a:lnSpc>
                <a:spcPct val="120000"/>
              </a:lnSpc>
              <a:buNone/>
            </a:pPr>
            <a:endParaRPr lang="fr-FR" sz="3100" b="1" dirty="0" smtClean="0">
              <a:solidFill>
                <a:srgbClr val="0000CC"/>
              </a:solidFill>
              <a:latin typeface="Times New Roman" pitchFamily="18" charset="0"/>
              <a:cs typeface="Times New Roman" pitchFamily="18" charset="0"/>
            </a:endParaRPr>
          </a:p>
          <a:p>
            <a:pPr>
              <a:lnSpc>
                <a:spcPct val="120000"/>
              </a:lnSpc>
              <a:buNone/>
            </a:pPr>
            <a:r>
              <a:rPr lang="fr-FR" sz="3100" b="1" dirty="0" smtClean="0">
                <a:solidFill>
                  <a:srgbClr val="0000CC"/>
                </a:solidFill>
                <a:latin typeface="Times New Roman" pitchFamily="18" charset="0"/>
                <a:cs typeface="Times New Roman" pitchFamily="18" charset="0"/>
              </a:rPr>
              <a:t>VII. APPROPRIATION NLE : PROCHAINES ETAPES</a:t>
            </a:r>
          </a:p>
          <a:p>
            <a:endParaRPr lang="fr-FR" b="1" dirty="0" smtClean="0">
              <a:solidFill>
                <a:srgbClr val="0000CC"/>
              </a:solidFill>
              <a:effectLst>
                <a:outerShdw blurRad="38100" dist="38100" dir="2700000" algn="tl">
                  <a:srgbClr val="000000"/>
                </a:outerShdw>
              </a:effectLst>
              <a:latin typeface="Times New Roman" pitchFamily="18" charset="0"/>
              <a:cs typeface="Times New Roman" pitchFamily="18" charset="0"/>
            </a:endParaRPr>
          </a:p>
          <a:p>
            <a:endParaRPr lang="fr-FR"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457200"/>
            <a:ext cx="8784976" cy="955576"/>
          </a:xfrm>
          <a:ln>
            <a:solidFill>
              <a:schemeClr val="accent5">
                <a:lumMod val="50000"/>
              </a:schemeClr>
            </a:solidFill>
          </a:ln>
        </p:spPr>
        <p:txBody>
          <a:bodyPr>
            <a:noAutofit/>
          </a:bodyPr>
          <a:lstStyle/>
          <a:p>
            <a:pPr>
              <a:defRPr/>
            </a:pPr>
            <a:r>
              <a:rPr lang="fr-FR" sz="3000" b="1" dirty="0">
                <a:solidFill>
                  <a:srgbClr val="0000CC"/>
                </a:solidFill>
                <a:latin typeface="Times New Roman" pitchFamily="18" charset="0"/>
                <a:cs typeface="Times New Roman" pitchFamily="18" charset="0"/>
              </a:rPr>
              <a:t>COMMENT MAXIMISER LE DIVIDENDE DEMOGRAPHIQUE ?</a:t>
            </a:r>
            <a:endParaRPr lang="en-US" sz="3000" b="1" dirty="0">
              <a:solidFill>
                <a:srgbClr val="0000CC"/>
              </a:solidFill>
              <a:latin typeface="Times New Roman" pitchFamily="18" charset="0"/>
              <a:cs typeface="Times New Roman" pitchFamily="18" charset="0"/>
            </a:endParaRPr>
          </a:p>
        </p:txBody>
      </p:sp>
      <p:sp>
        <p:nvSpPr>
          <p:cNvPr id="36867" name="Espace réservé du contenu 2"/>
          <p:cNvSpPr>
            <a:spLocks noGrp="1"/>
          </p:cNvSpPr>
          <p:nvPr>
            <p:ph idx="1"/>
          </p:nvPr>
        </p:nvSpPr>
        <p:spPr>
          <a:xfrm>
            <a:off x="107504" y="1557338"/>
            <a:ext cx="8784976" cy="5300662"/>
          </a:xfrm>
          <a:ln>
            <a:solidFill>
              <a:schemeClr val="accent5">
                <a:lumMod val="50000"/>
              </a:schemeClr>
            </a:solidFill>
          </a:ln>
        </p:spPr>
        <p:txBody>
          <a:bodyPr>
            <a:normAutofit/>
          </a:bodyPr>
          <a:lstStyle/>
          <a:p>
            <a:pPr>
              <a:buNone/>
            </a:pPr>
            <a:endParaRPr lang="fr-FR" sz="2800" dirty="0" smtClean="0"/>
          </a:p>
          <a:p>
            <a:pPr>
              <a:buBlip>
                <a:blip r:embed="rId2"/>
              </a:buBlip>
            </a:pPr>
            <a:r>
              <a:rPr lang="fr-FR" sz="3000" dirty="0" smtClean="0">
                <a:latin typeface="Times New Roman" pitchFamily="18" charset="0"/>
                <a:cs typeface="Times New Roman" pitchFamily="18" charset="0"/>
              </a:rPr>
              <a:t>les investissements dans la jeunesse, notamment dans leur éducation, le développement des compétences et l’implication dans le secteur économique</a:t>
            </a:r>
          </a:p>
          <a:p>
            <a:pPr algn="just">
              <a:buBlip>
                <a:blip r:embed="rId2"/>
              </a:buBlip>
            </a:pPr>
            <a:r>
              <a:rPr lang="fr-FR" sz="2800" dirty="0" smtClean="0">
                <a:latin typeface="Times New Roman" pitchFamily="18" charset="0"/>
                <a:cs typeface="Times New Roman" pitchFamily="18" charset="0"/>
              </a:rPr>
              <a:t>L'enseignement secondaire, l’enseignement supérieur et la formation professionnelle ont tous besoin d'être élargis et adéquats  afin que les jeunes acquièrent les compétences requises pour trouver un emploi productif.</a:t>
            </a:r>
            <a:endParaRPr lang="fr-FR" sz="3000" dirty="0" smtClean="0">
              <a:latin typeface="Times New Roman" pitchFamily="18" charset="0"/>
              <a:cs typeface="Times New Roman" pitchFamily="18" charset="0"/>
            </a:endParaRPr>
          </a:p>
          <a:p>
            <a:pPr>
              <a:buBlip>
                <a:blip r:embed="rId2"/>
              </a:buBlip>
            </a:pPr>
            <a:r>
              <a:rPr lang="fr-FR" sz="3000" dirty="0" smtClean="0">
                <a:latin typeface="Times New Roman" pitchFamily="18" charset="0"/>
                <a:cs typeface="Times New Roman" pitchFamily="18" charset="0"/>
              </a:rPr>
              <a:t> l'intégration et l'autonomisation des personnes âgées afin de garantir l'équité entre les générations</a:t>
            </a:r>
            <a:endParaRPr lang="fr-FR" sz="3000" b="1" dirty="0" smtClean="0">
              <a:solidFill>
                <a:srgbClr val="002060"/>
              </a:solidFill>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CA89BDAD-3C2B-442F-8D8E-1D0913BE07D6}" type="slidenum">
              <a:rPr lang="fr-FR" smtClean="0"/>
              <a:pPr/>
              <a:t>20</a:t>
            </a:fld>
            <a:endParaRPr lang="fr-FR" dirty="0"/>
          </a:p>
        </p:txBody>
      </p:sp>
    </p:spTree>
    <p:extLst>
      <p:ext uri="{BB962C8B-B14F-4D97-AF65-F5344CB8AC3E}">
        <p14:creationId xmlns:p14="http://schemas.microsoft.com/office/powerpoint/2010/main" val="4198695881"/>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457200"/>
            <a:ext cx="8784976" cy="955576"/>
          </a:xfrm>
          <a:ln>
            <a:solidFill>
              <a:schemeClr val="accent5">
                <a:lumMod val="50000"/>
              </a:schemeClr>
            </a:solidFill>
          </a:ln>
        </p:spPr>
        <p:txBody>
          <a:bodyPr>
            <a:noAutofit/>
          </a:bodyPr>
          <a:lstStyle/>
          <a:p>
            <a:pPr>
              <a:defRPr/>
            </a:pPr>
            <a:r>
              <a:rPr lang="fr-FR" sz="3000" b="1" dirty="0" smtClean="0">
                <a:solidFill>
                  <a:srgbClr val="0000CC"/>
                </a:solidFill>
                <a:latin typeface="Times New Roman" pitchFamily="18" charset="0"/>
                <a:cs typeface="Times New Roman" pitchFamily="18" charset="0"/>
              </a:rPr>
              <a:t>Répartition de la population selon le niveau d’instruction</a:t>
            </a:r>
            <a:endParaRPr lang="en-US" sz="3000" b="1" dirty="0">
              <a:solidFill>
                <a:srgbClr val="0000CC"/>
              </a:solidFill>
              <a:latin typeface="Times New Roman" pitchFamily="18" charset="0"/>
              <a:cs typeface="Times New Roman" pitchFamily="18" charset="0"/>
            </a:endParaRPr>
          </a:p>
        </p:txBody>
      </p:sp>
      <p:graphicFrame>
        <p:nvGraphicFramePr>
          <p:cNvPr id="5" name="Espace réservé du contenu 4"/>
          <p:cNvGraphicFramePr>
            <a:graphicFrameLocks noGrp="1"/>
          </p:cNvGraphicFramePr>
          <p:nvPr>
            <p:ph idx="1"/>
          </p:nvPr>
        </p:nvGraphicFramePr>
        <p:xfrm>
          <a:off x="71407" y="1557339"/>
          <a:ext cx="8786875" cy="4157678"/>
        </p:xfrm>
        <a:graphic>
          <a:graphicData uri="http://schemas.openxmlformats.org/drawingml/2006/table">
            <a:tbl>
              <a:tblPr firstRow="1" bandRow="1">
                <a:tableStyleId>{5C22544A-7EE6-4342-B048-85BDC9FD1C3A}</a:tableStyleId>
              </a:tblPr>
              <a:tblGrid>
                <a:gridCol w="1871022"/>
                <a:gridCol w="1552538"/>
                <a:gridCol w="1693678"/>
                <a:gridCol w="1996598"/>
                <a:gridCol w="1673039"/>
              </a:tblGrid>
              <a:tr h="1195952">
                <a:tc>
                  <a:txBody>
                    <a:bodyPr/>
                    <a:lstStyle/>
                    <a:p>
                      <a:endParaRPr lang="fr-FR" sz="26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600" dirty="0" smtClean="0">
                          <a:latin typeface="Times New Roman" pitchFamily="18" charset="0"/>
                          <a:cs typeface="Times New Roman" pitchFamily="18" charset="0"/>
                        </a:rPr>
                        <a:t>Aucun</a:t>
                      </a:r>
                    </a:p>
                    <a:p>
                      <a:endParaRPr lang="fr-FR" sz="26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600" dirty="0" smtClean="0">
                          <a:latin typeface="Times New Roman" pitchFamily="18" charset="0"/>
                          <a:cs typeface="Times New Roman" pitchFamily="18" charset="0"/>
                        </a:rPr>
                        <a:t>Primaire</a:t>
                      </a:r>
                    </a:p>
                    <a:p>
                      <a:endParaRPr lang="fr-FR" sz="26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600" dirty="0" smtClean="0">
                          <a:latin typeface="Times New Roman" pitchFamily="18" charset="0"/>
                          <a:cs typeface="Times New Roman" pitchFamily="18" charset="0"/>
                        </a:rPr>
                        <a:t>Secondaire</a:t>
                      </a:r>
                    </a:p>
                    <a:p>
                      <a:endParaRPr lang="fr-FR" sz="26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600" dirty="0" smtClean="0">
                          <a:latin typeface="Times New Roman" pitchFamily="18" charset="0"/>
                          <a:cs typeface="Times New Roman" pitchFamily="18" charset="0"/>
                        </a:rPr>
                        <a:t>Supérieur</a:t>
                      </a:r>
                    </a:p>
                    <a:p>
                      <a:endParaRPr lang="fr-FR" sz="2600" dirty="0">
                        <a:latin typeface="Times New Roman" pitchFamily="18" charset="0"/>
                        <a:cs typeface="Times New Roman" pitchFamily="18" charset="0"/>
                      </a:endParaRPr>
                    </a:p>
                  </a:txBody>
                  <a:tcPr/>
                </a:tc>
              </a:tr>
              <a:tr h="987242">
                <a:tc>
                  <a:txBody>
                    <a:bodyPr/>
                    <a:lstStyle/>
                    <a:p>
                      <a:r>
                        <a:rPr lang="fr-FR" sz="3000" dirty="0" smtClean="0">
                          <a:latin typeface="Times New Roman" pitchFamily="18" charset="0"/>
                          <a:cs typeface="Times New Roman" pitchFamily="18" charset="0"/>
                        </a:rPr>
                        <a:t>Ensemble</a:t>
                      </a:r>
                      <a:endParaRPr lang="fr-FR" sz="3000" dirty="0">
                        <a:latin typeface="Times New Roman" pitchFamily="18" charset="0"/>
                        <a:cs typeface="Times New Roman" pitchFamily="18" charset="0"/>
                      </a:endParaRPr>
                    </a:p>
                  </a:txBody>
                  <a:tcPr/>
                </a:tc>
                <a:tc>
                  <a:txBody>
                    <a:bodyPr/>
                    <a:lstStyle/>
                    <a:p>
                      <a:r>
                        <a:rPr lang="fr-FR" sz="3000" dirty="0" smtClean="0">
                          <a:latin typeface="Times New Roman" pitchFamily="18" charset="0"/>
                          <a:cs typeface="Times New Roman" pitchFamily="18" charset="0"/>
                        </a:rPr>
                        <a:t>24,6</a:t>
                      </a:r>
                      <a:endParaRPr lang="fr-FR" sz="3000" dirty="0">
                        <a:latin typeface="Times New Roman" pitchFamily="18" charset="0"/>
                        <a:cs typeface="Times New Roman" pitchFamily="18" charset="0"/>
                      </a:endParaRPr>
                    </a:p>
                  </a:txBody>
                  <a:tcPr/>
                </a:tc>
                <a:tc>
                  <a:txBody>
                    <a:bodyPr/>
                    <a:lstStyle/>
                    <a:p>
                      <a:r>
                        <a:rPr lang="fr-FR" sz="3000" dirty="0" smtClean="0">
                          <a:latin typeface="Times New Roman" pitchFamily="18" charset="0"/>
                          <a:cs typeface="Times New Roman" pitchFamily="18" charset="0"/>
                        </a:rPr>
                        <a:t>44,0</a:t>
                      </a:r>
                      <a:endParaRPr lang="fr-FR" sz="3000" dirty="0">
                        <a:latin typeface="Times New Roman" pitchFamily="18" charset="0"/>
                        <a:cs typeface="Times New Roman" pitchFamily="18" charset="0"/>
                      </a:endParaRPr>
                    </a:p>
                  </a:txBody>
                  <a:tcPr/>
                </a:tc>
                <a:tc>
                  <a:txBody>
                    <a:bodyPr/>
                    <a:lstStyle/>
                    <a:p>
                      <a:r>
                        <a:rPr lang="fr-FR" sz="3000" dirty="0" smtClean="0">
                          <a:solidFill>
                            <a:srgbClr val="0000CC"/>
                          </a:solidFill>
                          <a:latin typeface="Times New Roman" pitchFamily="18" charset="0"/>
                          <a:cs typeface="Times New Roman" pitchFamily="18" charset="0"/>
                        </a:rPr>
                        <a:t>28,0</a:t>
                      </a:r>
                      <a:endParaRPr lang="fr-FR" sz="3000" dirty="0">
                        <a:solidFill>
                          <a:srgbClr val="0000CC"/>
                        </a:solidFill>
                        <a:latin typeface="Times New Roman" pitchFamily="18" charset="0"/>
                        <a:cs typeface="Times New Roman" pitchFamily="18" charset="0"/>
                      </a:endParaRPr>
                    </a:p>
                  </a:txBody>
                  <a:tcPr/>
                </a:tc>
                <a:tc>
                  <a:txBody>
                    <a:bodyPr/>
                    <a:lstStyle/>
                    <a:p>
                      <a:r>
                        <a:rPr lang="fr-FR" sz="3000" dirty="0" smtClean="0">
                          <a:solidFill>
                            <a:srgbClr val="0000CC"/>
                          </a:solidFill>
                          <a:latin typeface="Times New Roman" pitchFamily="18" charset="0"/>
                          <a:cs typeface="Times New Roman" pitchFamily="18" charset="0"/>
                        </a:rPr>
                        <a:t>3,4</a:t>
                      </a:r>
                      <a:endParaRPr lang="fr-FR" sz="3000" dirty="0">
                        <a:solidFill>
                          <a:srgbClr val="0000CC"/>
                        </a:solidFill>
                        <a:latin typeface="Times New Roman" pitchFamily="18" charset="0"/>
                        <a:cs typeface="Times New Roman" pitchFamily="18" charset="0"/>
                      </a:endParaRPr>
                    </a:p>
                  </a:txBody>
                  <a:tcPr/>
                </a:tc>
              </a:tr>
              <a:tr h="987242">
                <a:tc>
                  <a:txBody>
                    <a:bodyPr/>
                    <a:lstStyle/>
                    <a:p>
                      <a:r>
                        <a:rPr lang="fr-FR" sz="3000" dirty="0" smtClean="0">
                          <a:latin typeface="Times New Roman" pitchFamily="18" charset="0"/>
                          <a:cs typeface="Times New Roman" pitchFamily="18" charset="0"/>
                        </a:rPr>
                        <a:t>Homme</a:t>
                      </a:r>
                      <a:endParaRPr lang="fr-FR" sz="3000" dirty="0">
                        <a:latin typeface="Times New Roman" pitchFamily="18" charset="0"/>
                        <a:cs typeface="Times New Roman" pitchFamily="18" charset="0"/>
                      </a:endParaRPr>
                    </a:p>
                  </a:txBody>
                  <a:tcPr/>
                </a:tc>
                <a:tc>
                  <a:txBody>
                    <a:bodyPr/>
                    <a:lstStyle/>
                    <a:p>
                      <a:r>
                        <a:rPr lang="fr-FR" sz="3000" dirty="0" smtClean="0">
                          <a:latin typeface="Times New Roman" pitchFamily="18" charset="0"/>
                          <a:cs typeface="Times New Roman" pitchFamily="18" charset="0"/>
                        </a:rPr>
                        <a:t>16,3</a:t>
                      </a:r>
                      <a:endParaRPr lang="fr-FR" sz="3000" dirty="0">
                        <a:latin typeface="Times New Roman" pitchFamily="18" charset="0"/>
                        <a:cs typeface="Times New Roman" pitchFamily="18" charset="0"/>
                      </a:endParaRPr>
                    </a:p>
                  </a:txBody>
                  <a:tcPr/>
                </a:tc>
                <a:tc>
                  <a:txBody>
                    <a:bodyPr/>
                    <a:lstStyle/>
                    <a:p>
                      <a:r>
                        <a:rPr lang="fr-FR" sz="3000" dirty="0" smtClean="0">
                          <a:latin typeface="Times New Roman" pitchFamily="18" charset="0"/>
                          <a:cs typeface="Times New Roman" pitchFamily="18" charset="0"/>
                        </a:rPr>
                        <a:t>43,9</a:t>
                      </a:r>
                      <a:endParaRPr lang="fr-FR" sz="3000" dirty="0">
                        <a:latin typeface="Times New Roman" pitchFamily="18" charset="0"/>
                        <a:cs typeface="Times New Roman" pitchFamily="18" charset="0"/>
                      </a:endParaRPr>
                    </a:p>
                  </a:txBody>
                  <a:tcPr/>
                </a:tc>
                <a:tc>
                  <a:txBody>
                    <a:bodyPr/>
                    <a:lstStyle/>
                    <a:p>
                      <a:r>
                        <a:rPr lang="fr-FR" sz="3000" dirty="0" smtClean="0">
                          <a:solidFill>
                            <a:srgbClr val="0000CC"/>
                          </a:solidFill>
                          <a:latin typeface="Times New Roman" pitchFamily="18" charset="0"/>
                          <a:cs typeface="Times New Roman" pitchFamily="18" charset="0"/>
                        </a:rPr>
                        <a:t>34,9</a:t>
                      </a:r>
                      <a:endParaRPr lang="fr-FR" sz="3000" dirty="0">
                        <a:solidFill>
                          <a:srgbClr val="0000CC"/>
                        </a:solidFill>
                        <a:latin typeface="Times New Roman" pitchFamily="18" charset="0"/>
                        <a:cs typeface="Times New Roman" pitchFamily="18" charset="0"/>
                      </a:endParaRPr>
                    </a:p>
                  </a:txBody>
                  <a:tcPr/>
                </a:tc>
                <a:tc>
                  <a:txBody>
                    <a:bodyPr/>
                    <a:lstStyle/>
                    <a:p>
                      <a:r>
                        <a:rPr lang="fr-FR" sz="3000" dirty="0" smtClean="0">
                          <a:solidFill>
                            <a:srgbClr val="0000CC"/>
                          </a:solidFill>
                          <a:latin typeface="Times New Roman" pitchFamily="18" charset="0"/>
                          <a:cs typeface="Times New Roman" pitchFamily="18" charset="0"/>
                        </a:rPr>
                        <a:t>4,9</a:t>
                      </a:r>
                      <a:endParaRPr lang="fr-FR" sz="3000" dirty="0">
                        <a:solidFill>
                          <a:srgbClr val="0000CC"/>
                        </a:solidFill>
                        <a:latin typeface="Times New Roman" pitchFamily="18" charset="0"/>
                        <a:cs typeface="Times New Roman" pitchFamily="18" charset="0"/>
                      </a:endParaRPr>
                    </a:p>
                  </a:txBody>
                  <a:tcPr/>
                </a:tc>
              </a:tr>
              <a:tr h="987242">
                <a:tc>
                  <a:txBody>
                    <a:bodyPr/>
                    <a:lstStyle/>
                    <a:p>
                      <a:r>
                        <a:rPr lang="fr-FR" sz="3000" dirty="0" smtClean="0">
                          <a:latin typeface="Times New Roman" pitchFamily="18" charset="0"/>
                          <a:cs typeface="Times New Roman" pitchFamily="18" charset="0"/>
                        </a:rPr>
                        <a:t>Femme</a:t>
                      </a:r>
                      <a:endParaRPr lang="fr-FR" sz="3000" dirty="0">
                        <a:latin typeface="Times New Roman" pitchFamily="18" charset="0"/>
                        <a:cs typeface="Times New Roman" pitchFamily="18" charset="0"/>
                      </a:endParaRPr>
                    </a:p>
                  </a:txBody>
                  <a:tcPr/>
                </a:tc>
                <a:tc>
                  <a:txBody>
                    <a:bodyPr/>
                    <a:lstStyle/>
                    <a:p>
                      <a:r>
                        <a:rPr lang="fr-FR" sz="3000" b="0" dirty="0" smtClean="0">
                          <a:solidFill>
                            <a:schemeClr val="tx1"/>
                          </a:solidFill>
                          <a:latin typeface="Times New Roman" pitchFamily="18" charset="0"/>
                          <a:cs typeface="Times New Roman" pitchFamily="18" charset="0"/>
                        </a:rPr>
                        <a:t>32,5</a:t>
                      </a:r>
                      <a:endParaRPr lang="fr-FR" sz="3000" b="0" dirty="0">
                        <a:solidFill>
                          <a:schemeClr val="tx1"/>
                        </a:solidFill>
                        <a:latin typeface="Times New Roman" pitchFamily="18" charset="0"/>
                        <a:cs typeface="Times New Roman" pitchFamily="18" charset="0"/>
                      </a:endParaRPr>
                    </a:p>
                  </a:txBody>
                  <a:tcPr/>
                </a:tc>
                <a:tc>
                  <a:txBody>
                    <a:bodyPr/>
                    <a:lstStyle/>
                    <a:p>
                      <a:r>
                        <a:rPr lang="fr-FR" sz="3000" b="0" dirty="0" smtClean="0">
                          <a:solidFill>
                            <a:schemeClr val="tx1"/>
                          </a:solidFill>
                          <a:latin typeface="Times New Roman" pitchFamily="18" charset="0"/>
                          <a:cs typeface="Times New Roman" pitchFamily="18" charset="0"/>
                        </a:rPr>
                        <a:t>44,2</a:t>
                      </a:r>
                      <a:endParaRPr lang="fr-FR" sz="3000" b="0" dirty="0">
                        <a:solidFill>
                          <a:schemeClr val="tx1"/>
                        </a:solidFill>
                        <a:latin typeface="Times New Roman" pitchFamily="18" charset="0"/>
                        <a:cs typeface="Times New Roman" pitchFamily="18" charset="0"/>
                      </a:endParaRPr>
                    </a:p>
                  </a:txBody>
                  <a:tcPr/>
                </a:tc>
                <a:tc>
                  <a:txBody>
                    <a:bodyPr/>
                    <a:lstStyle/>
                    <a:p>
                      <a:r>
                        <a:rPr lang="fr-FR" sz="3000" b="0" dirty="0" smtClean="0">
                          <a:solidFill>
                            <a:srgbClr val="0000CC"/>
                          </a:solidFill>
                          <a:latin typeface="Times New Roman" pitchFamily="18" charset="0"/>
                          <a:cs typeface="Times New Roman" pitchFamily="18" charset="0"/>
                        </a:rPr>
                        <a:t>21,4</a:t>
                      </a:r>
                      <a:endParaRPr lang="fr-FR" sz="3000" b="0" dirty="0">
                        <a:solidFill>
                          <a:srgbClr val="0000CC"/>
                        </a:solidFill>
                        <a:latin typeface="Times New Roman" pitchFamily="18" charset="0"/>
                        <a:cs typeface="Times New Roman" pitchFamily="18" charset="0"/>
                      </a:endParaRPr>
                    </a:p>
                  </a:txBody>
                  <a:tcPr/>
                </a:tc>
                <a:tc>
                  <a:txBody>
                    <a:bodyPr/>
                    <a:lstStyle/>
                    <a:p>
                      <a:r>
                        <a:rPr lang="fr-FR" sz="3000" b="0" dirty="0" smtClean="0">
                          <a:solidFill>
                            <a:srgbClr val="0000CC"/>
                          </a:solidFill>
                          <a:latin typeface="Times New Roman" pitchFamily="18" charset="0"/>
                          <a:cs typeface="Times New Roman" pitchFamily="18" charset="0"/>
                        </a:rPr>
                        <a:t>1,9</a:t>
                      </a:r>
                      <a:endParaRPr lang="fr-FR" sz="3000" b="0" dirty="0">
                        <a:solidFill>
                          <a:srgbClr val="0000CC"/>
                        </a:solidFill>
                        <a:latin typeface="Times New Roman" pitchFamily="18" charset="0"/>
                        <a:cs typeface="Times New Roman" pitchFamily="18" charset="0"/>
                      </a:endParaRPr>
                    </a:p>
                  </a:txBody>
                  <a:tcPr/>
                </a:tc>
              </a:tr>
            </a:tbl>
          </a:graphicData>
        </a:graphic>
      </p:graphicFrame>
      <p:sp>
        <p:nvSpPr>
          <p:cNvPr id="3" name="Espace réservé du numéro de diapositive 2"/>
          <p:cNvSpPr>
            <a:spLocks noGrp="1"/>
          </p:cNvSpPr>
          <p:nvPr>
            <p:ph type="sldNum" sz="quarter" idx="12"/>
          </p:nvPr>
        </p:nvSpPr>
        <p:spPr/>
        <p:txBody>
          <a:bodyPr/>
          <a:lstStyle/>
          <a:p>
            <a:fld id="{CA89BDAD-3C2B-442F-8D8E-1D0913BE07D6}" type="slidenum">
              <a:rPr lang="fr-FR" smtClean="0"/>
              <a:pPr/>
              <a:t>21</a:t>
            </a:fld>
            <a:endParaRPr lang="fr-FR"/>
          </a:p>
        </p:txBody>
      </p:sp>
    </p:spTree>
    <p:extLst>
      <p:ext uri="{BB962C8B-B14F-4D97-AF65-F5344CB8AC3E}">
        <p14:creationId xmlns:p14="http://schemas.microsoft.com/office/powerpoint/2010/main" val="4198695881"/>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re 1"/>
          <p:cNvSpPr>
            <a:spLocks noGrp="1"/>
          </p:cNvSpPr>
          <p:nvPr>
            <p:ph type="title"/>
          </p:nvPr>
        </p:nvSpPr>
        <p:spPr>
          <a:xfrm>
            <a:off x="214282" y="457200"/>
            <a:ext cx="8462174" cy="811213"/>
          </a:xfrm>
          <a:ln>
            <a:solidFill>
              <a:schemeClr val="accent5">
                <a:lumMod val="50000"/>
              </a:schemeClr>
            </a:solidFill>
          </a:ln>
        </p:spPr>
        <p:txBody>
          <a:bodyPr>
            <a:noAutofit/>
          </a:bodyPr>
          <a:lstStyle/>
          <a:p>
            <a:pPr>
              <a:defRPr/>
            </a:pPr>
            <a:r>
              <a:rPr lang="fr-FR" altLang="fr-FR" sz="3000" b="1" dirty="0">
                <a:solidFill>
                  <a:srgbClr val="0000CC"/>
                </a:solidFill>
                <a:latin typeface="Times New Roman" pitchFamily="18" charset="0"/>
                <a:cs typeface="Times New Roman" pitchFamily="18" charset="0"/>
              </a:rPr>
              <a:t>COMMENT MAXIMISER LE DD? (suite)</a:t>
            </a:r>
            <a:endParaRPr lang="en-US" altLang="fr-FR" sz="3000" b="1" dirty="0">
              <a:solidFill>
                <a:srgbClr val="0000CC"/>
              </a:solidFill>
              <a:latin typeface="Times New Roman" pitchFamily="18" charset="0"/>
              <a:cs typeface="Times New Roman" pitchFamily="18" charset="0"/>
            </a:endParaRPr>
          </a:p>
        </p:txBody>
      </p:sp>
      <p:sp>
        <p:nvSpPr>
          <p:cNvPr id="26627" name="Espace réservé du contenu 2"/>
          <p:cNvSpPr>
            <a:spLocks noGrp="1"/>
          </p:cNvSpPr>
          <p:nvPr>
            <p:ph idx="1"/>
          </p:nvPr>
        </p:nvSpPr>
        <p:spPr>
          <a:xfrm>
            <a:off x="214282" y="1412776"/>
            <a:ext cx="8472518" cy="5159496"/>
          </a:xfrm>
          <a:ln>
            <a:solidFill>
              <a:schemeClr val="accent5">
                <a:lumMod val="50000"/>
              </a:schemeClr>
            </a:solidFill>
          </a:ln>
        </p:spPr>
        <p:txBody>
          <a:bodyPr>
            <a:normAutofit fontScale="92500" lnSpcReduction="10000"/>
          </a:bodyPr>
          <a:lstStyle/>
          <a:p>
            <a:r>
              <a:rPr lang="fr-FR" sz="2800" dirty="0">
                <a:latin typeface="Times New Roman" pitchFamily="18" charset="0"/>
                <a:cs typeface="Times New Roman" pitchFamily="18" charset="0"/>
              </a:rPr>
              <a:t>Au-delà de ces investissements stratégiques, l’Etat doit également mettre en place un environnement favorable à la croissance économique et à l’émergence, notamment à travers </a:t>
            </a:r>
            <a:r>
              <a:rPr lang="fr-FR" sz="2800" dirty="0" smtClean="0">
                <a:latin typeface="Times New Roman" pitchFamily="18" charset="0"/>
                <a:cs typeface="Times New Roman" pitchFamily="18" charset="0"/>
              </a:rPr>
              <a:t>:</a:t>
            </a:r>
          </a:p>
          <a:p>
            <a:pPr lvl="1"/>
            <a:r>
              <a:rPr lang="fr-FR" b="1" dirty="0" smtClean="0">
                <a:solidFill>
                  <a:srgbClr val="002060"/>
                </a:solidFill>
                <a:latin typeface="Times New Roman" pitchFamily="18" charset="0"/>
                <a:cs typeface="Times New Roman" pitchFamily="18" charset="0"/>
              </a:rPr>
              <a:t>des </a:t>
            </a:r>
            <a:r>
              <a:rPr lang="fr-FR" b="1" dirty="0">
                <a:solidFill>
                  <a:srgbClr val="002060"/>
                </a:solidFill>
                <a:latin typeface="Times New Roman" pitchFamily="18" charset="0"/>
                <a:cs typeface="Times New Roman" pitchFamily="18" charset="0"/>
              </a:rPr>
              <a:t>politiques économiques efficientes et créatrices d’emplois </a:t>
            </a:r>
            <a:r>
              <a:rPr lang="fr-FR" b="1" dirty="0" smtClean="0">
                <a:solidFill>
                  <a:srgbClr val="002060"/>
                </a:solidFill>
                <a:latin typeface="Times New Roman" pitchFamily="18" charset="0"/>
                <a:cs typeface="Times New Roman" pitchFamily="18" charset="0"/>
              </a:rPr>
              <a:t>décents</a:t>
            </a:r>
          </a:p>
          <a:p>
            <a:pPr lvl="1"/>
            <a:r>
              <a:rPr lang="fr-FR" b="1" dirty="0" smtClean="0">
                <a:solidFill>
                  <a:srgbClr val="002060"/>
                </a:solidFill>
                <a:latin typeface="Times New Roman" pitchFamily="18" charset="0"/>
                <a:cs typeface="Times New Roman" pitchFamily="18" charset="0"/>
              </a:rPr>
              <a:t>développer les conditions pour booster les initiatives privées qui vont favoriser la création d’emplois formels</a:t>
            </a:r>
          </a:p>
          <a:p>
            <a:pPr lvl="1"/>
            <a:r>
              <a:rPr lang="fr-FR" b="1" dirty="0" smtClean="0">
                <a:solidFill>
                  <a:srgbClr val="002060"/>
                </a:solidFill>
                <a:latin typeface="Times New Roman" pitchFamily="18" charset="0"/>
                <a:cs typeface="Times New Roman" pitchFamily="18" charset="0"/>
              </a:rPr>
              <a:t>une </a:t>
            </a:r>
            <a:r>
              <a:rPr lang="fr-FR" b="1" dirty="0">
                <a:solidFill>
                  <a:srgbClr val="002060"/>
                </a:solidFill>
                <a:latin typeface="Times New Roman" pitchFamily="18" charset="0"/>
                <a:cs typeface="Times New Roman" pitchFamily="18" charset="0"/>
              </a:rPr>
              <a:t>bonne </a:t>
            </a:r>
            <a:r>
              <a:rPr lang="fr-FR" b="1" dirty="0" smtClean="0">
                <a:solidFill>
                  <a:srgbClr val="002060"/>
                </a:solidFill>
                <a:latin typeface="Times New Roman" pitchFamily="18" charset="0"/>
                <a:cs typeface="Times New Roman" pitchFamily="18" charset="0"/>
              </a:rPr>
              <a:t>gouvernance économique</a:t>
            </a:r>
            <a:r>
              <a:rPr lang="fr-FR" b="1" dirty="0">
                <a:solidFill>
                  <a:srgbClr val="002060"/>
                </a:solidFill>
                <a:latin typeface="Times New Roman" pitchFamily="18" charset="0"/>
                <a:cs typeface="Times New Roman" pitchFamily="18" charset="0"/>
              </a:rPr>
              <a:t>, administrative et politique</a:t>
            </a:r>
            <a:r>
              <a:rPr lang="fr-FR" b="1" dirty="0" smtClean="0">
                <a:solidFill>
                  <a:srgbClr val="002060"/>
                </a:solidFill>
                <a:latin typeface="Times New Roman" pitchFamily="18" charset="0"/>
                <a:cs typeface="Times New Roman" pitchFamily="18" charset="0"/>
              </a:rPr>
              <a:t>,</a:t>
            </a:r>
          </a:p>
          <a:p>
            <a:pPr lvl="1"/>
            <a:r>
              <a:rPr lang="fr-FR" b="1" dirty="0" smtClean="0">
                <a:solidFill>
                  <a:srgbClr val="002060"/>
                </a:solidFill>
                <a:latin typeface="Times New Roman" pitchFamily="18" charset="0"/>
                <a:cs typeface="Times New Roman" pitchFamily="18" charset="0"/>
              </a:rPr>
              <a:t>le respect des </a:t>
            </a:r>
            <a:r>
              <a:rPr lang="fr-FR" b="1" dirty="0">
                <a:solidFill>
                  <a:srgbClr val="002060"/>
                </a:solidFill>
                <a:latin typeface="Times New Roman" pitchFamily="18" charset="0"/>
                <a:cs typeface="Times New Roman" pitchFamily="18" charset="0"/>
              </a:rPr>
              <a:t>droits humains</a:t>
            </a:r>
            <a:r>
              <a:rPr lang="fr-FR" b="1" dirty="0" smtClean="0">
                <a:solidFill>
                  <a:srgbClr val="002060"/>
                </a:solidFill>
                <a:latin typeface="Times New Roman" pitchFamily="18" charset="0"/>
                <a:cs typeface="Times New Roman" pitchFamily="18" charset="0"/>
              </a:rPr>
              <a:t>.</a:t>
            </a:r>
          </a:p>
          <a:p>
            <a:pPr lvl="1"/>
            <a:endParaRPr lang="fr-FR" b="1" dirty="0">
              <a:solidFill>
                <a:srgbClr val="002060"/>
              </a:solidFill>
              <a:latin typeface="Times New Roman" pitchFamily="18" charset="0"/>
              <a:cs typeface="Times New Roman" pitchFamily="18" charset="0"/>
            </a:endParaRPr>
          </a:p>
        </p:txBody>
      </p:sp>
      <p:sp>
        <p:nvSpPr>
          <p:cNvPr id="2" name="Espace réservé du numéro de diapositive 1"/>
          <p:cNvSpPr>
            <a:spLocks noGrp="1"/>
          </p:cNvSpPr>
          <p:nvPr>
            <p:ph type="sldNum" sz="quarter" idx="12"/>
          </p:nvPr>
        </p:nvSpPr>
        <p:spPr/>
        <p:txBody>
          <a:bodyPr/>
          <a:lstStyle/>
          <a:p>
            <a:fld id="{CA89BDAD-3C2B-442F-8D8E-1D0913BE07D6}" type="slidenum">
              <a:rPr lang="fr-FR" smtClean="0"/>
              <a:pPr/>
              <a:t>22</a:t>
            </a:fld>
            <a:endParaRPr lang="fr-FR"/>
          </a:p>
        </p:txBody>
      </p:sp>
    </p:spTree>
    <p:extLst>
      <p:ext uri="{BB962C8B-B14F-4D97-AF65-F5344CB8AC3E}">
        <p14:creationId xmlns:p14="http://schemas.microsoft.com/office/powerpoint/2010/main" val="3567001645"/>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74638"/>
            <a:ext cx="8472518" cy="994122"/>
          </a:xfrm>
          <a:ln>
            <a:solidFill>
              <a:schemeClr val="accent1"/>
            </a:solidFill>
          </a:ln>
        </p:spPr>
        <p:txBody>
          <a:bodyPr>
            <a:noAutofit/>
          </a:bodyPr>
          <a:lstStyle/>
          <a:p>
            <a:r>
              <a:rPr lang="fr-FR" altLang="fr-FR" sz="3200" b="1" dirty="0" smtClean="0">
                <a:solidFill>
                  <a:srgbClr val="0000CC"/>
                </a:solidFill>
                <a:latin typeface="Times New Roman" pitchFamily="18" charset="0"/>
                <a:cs typeface="Times New Roman" pitchFamily="18" charset="0"/>
              </a:rPr>
              <a:t>COMMENT MAXIMISER LE DD? (suite)</a:t>
            </a:r>
            <a:endParaRPr lang="fr-FR" sz="3200" b="1" dirty="0">
              <a:solidFill>
                <a:srgbClr val="0000CC"/>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214282" y="1484784"/>
            <a:ext cx="8472518" cy="5112568"/>
          </a:xfrm>
          <a:ln>
            <a:solidFill>
              <a:schemeClr val="accent1"/>
            </a:solidFill>
          </a:ln>
        </p:spPr>
        <p:txBody>
          <a:bodyPr>
            <a:normAutofit/>
          </a:bodyPr>
          <a:lstStyle/>
          <a:p>
            <a:r>
              <a:rPr lang="fr-FR" dirty="0" smtClean="0">
                <a:latin typeface="Times New Roman" pitchFamily="18" charset="0"/>
                <a:cs typeface="Times New Roman" pitchFamily="18" charset="0"/>
              </a:rPr>
              <a:t>Soutenir la prise en compte du DD dans les Plans et Programmes de développement (PND, Vision Togo2030, Politiques et programmes sectoriels).</a:t>
            </a:r>
          </a:p>
          <a:p>
            <a:pPr>
              <a:buNone/>
            </a:pPr>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Favoriser dans la Loi de Finances des allocations budgétaires conséquentes dans les domaines du développement du capital humain </a:t>
            </a:r>
          </a:p>
        </p:txBody>
      </p:sp>
      <p:sp>
        <p:nvSpPr>
          <p:cNvPr id="4" name="Espace réservé du pied de page 3"/>
          <p:cNvSpPr>
            <a:spLocks noGrp="1"/>
          </p:cNvSpPr>
          <p:nvPr>
            <p:ph type="ftr" sz="quarter" idx="11"/>
          </p:nvPr>
        </p:nvSpPr>
        <p:spPr/>
        <p:txBody>
          <a:bodyPr/>
          <a:lstStyle/>
          <a:p>
            <a:r>
              <a:rPr lang="fr-FR" smtClean="0"/>
              <a:t>CASEF, 16 Déc  2016</a:t>
            </a:r>
            <a:endParaRPr lang="fr-FR"/>
          </a:p>
        </p:txBody>
      </p:sp>
      <p:sp>
        <p:nvSpPr>
          <p:cNvPr id="5" name="Espace réservé du numéro de diapositive 4"/>
          <p:cNvSpPr>
            <a:spLocks noGrp="1"/>
          </p:cNvSpPr>
          <p:nvPr>
            <p:ph type="sldNum" sz="quarter" idx="12"/>
          </p:nvPr>
        </p:nvSpPr>
        <p:spPr/>
        <p:txBody>
          <a:bodyPr/>
          <a:lstStyle/>
          <a:p>
            <a:fld id="{0E249B55-7BD5-4EEE-9371-FCE3838CC48C}" type="slidenum">
              <a:rPr lang="fr-FR" smtClean="0"/>
              <a:pPr/>
              <a:t>23</a:t>
            </a:fld>
            <a:endParaRPr lang="fr-FR"/>
          </a:p>
        </p:txBody>
      </p:sp>
    </p:spTree>
    <p:extLst>
      <p:ext uri="{BB962C8B-B14F-4D97-AF65-F5344CB8AC3E}">
        <p14:creationId xmlns:p14="http://schemas.microsoft.com/office/powerpoint/2010/main" val="352725357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idx="1"/>
          </p:nvPr>
        </p:nvSpPr>
        <p:spPr>
          <a:xfrm>
            <a:off x="214283" y="1268760"/>
            <a:ext cx="8548718" cy="5184576"/>
          </a:xfrm>
          <a:ln w="12700">
            <a:solidFill>
              <a:schemeClr val="tx1"/>
            </a:solidFill>
            <a:miter lim="800000"/>
            <a:headEnd/>
            <a:tailEnd/>
          </a:ln>
        </p:spPr>
        <p:txBody>
          <a:bodyPr>
            <a:normAutofit fontScale="92500"/>
          </a:bodyPr>
          <a:lstStyle/>
          <a:p>
            <a:pPr>
              <a:lnSpc>
                <a:spcPct val="90000"/>
              </a:lnSpc>
              <a:defRPr/>
            </a:pPr>
            <a:r>
              <a:rPr lang="fr-FR" altLang="fr-FR" sz="3600" dirty="0" smtClean="0">
                <a:latin typeface="Times New Roman" pitchFamily="18" charset="0"/>
                <a:ea typeface="Tahoma" panose="020B0604030504040204" pitchFamily="34" charset="0"/>
                <a:cs typeface="Times New Roman" pitchFamily="18" charset="0"/>
              </a:rPr>
              <a:t>Le DD est au cœur de toutes les problématiques de développement car touchant directement aux ressources humaines ;</a:t>
            </a:r>
            <a:endParaRPr lang="fr-FR" altLang="fr-FR" sz="3600" dirty="0">
              <a:latin typeface="Times New Roman" pitchFamily="18" charset="0"/>
              <a:ea typeface="Tahoma" panose="020B0604030504040204" pitchFamily="34" charset="0"/>
              <a:cs typeface="Times New Roman" pitchFamily="18" charset="0"/>
            </a:endParaRPr>
          </a:p>
          <a:p>
            <a:pPr eaLnBrk="1" hangingPunct="1"/>
            <a:r>
              <a:rPr lang="fr-FR" altLang="fr-FR" sz="3600" dirty="0" smtClean="0">
                <a:latin typeface="Times New Roman" pitchFamily="18" charset="0"/>
                <a:ea typeface="Tahoma" panose="020B0604030504040204" pitchFamily="34" charset="0"/>
                <a:cs typeface="Times New Roman" pitchFamily="18" charset="0"/>
              </a:rPr>
              <a:t>La réalisation du DD requiert une appropriation nationale et des investissements adéquats dans le développement du capital humain;</a:t>
            </a:r>
          </a:p>
          <a:p>
            <a:pPr eaLnBrk="1" hangingPunct="1"/>
            <a:r>
              <a:rPr lang="fr-FR" altLang="fr-FR" sz="3600" dirty="0" smtClean="0">
                <a:latin typeface="Times New Roman" pitchFamily="18" charset="0"/>
                <a:ea typeface="Tahoma" panose="020B0604030504040204" pitchFamily="34" charset="0"/>
                <a:cs typeface="Times New Roman" pitchFamily="18" charset="0"/>
              </a:rPr>
              <a:t>Pour ce faire l’appui du </a:t>
            </a:r>
            <a:r>
              <a:rPr lang="fr-FR" altLang="fr-FR" sz="3600" dirty="0" err="1" smtClean="0">
                <a:latin typeface="Times New Roman" pitchFamily="18" charset="0"/>
                <a:ea typeface="Tahoma" panose="020B0604030504040204" pitchFamily="34" charset="0"/>
                <a:cs typeface="Times New Roman" pitchFamily="18" charset="0"/>
              </a:rPr>
              <a:t>Gvt</a:t>
            </a:r>
            <a:r>
              <a:rPr lang="fr-FR" altLang="fr-FR" sz="3600" dirty="0" smtClean="0">
                <a:latin typeface="Times New Roman" pitchFamily="18" charset="0"/>
                <a:ea typeface="Tahoma" panose="020B0604030504040204" pitchFamily="34" charset="0"/>
                <a:cs typeface="Times New Roman" pitchFamily="18" charset="0"/>
              </a:rPr>
              <a:t>, des Institutions de la République et des PTF s’avère indispensable !</a:t>
            </a:r>
            <a:endParaRPr lang="fr-FR" altLang="fr-FR" sz="3600" dirty="0" smtClean="0">
              <a:latin typeface="Times New Roman" pitchFamily="18" charset="0"/>
              <a:cs typeface="Times New Roman" pitchFamily="18" charset="0"/>
            </a:endParaRPr>
          </a:p>
          <a:p>
            <a:pPr eaLnBrk="1" hangingPunct="1"/>
            <a:endParaRPr lang="fr-FR" altLang="fr-FR" sz="2800" dirty="0" smtClean="0"/>
          </a:p>
        </p:txBody>
      </p:sp>
      <p:sp>
        <p:nvSpPr>
          <p:cNvPr id="272390" name="Rectangle 6"/>
          <p:cNvSpPr>
            <a:spLocks noChangeArrowheads="1"/>
          </p:cNvSpPr>
          <p:nvPr/>
        </p:nvSpPr>
        <p:spPr bwMode="auto">
          <a:xfrm>
            <a:off x="214283" y="228600"/>
            <a:ext cx="6589966" cy="896143"/>
          </a:xfrm>
          <a:prstGeom prst="rect">
            <a:avLst/>
          </a:prstGeom>
          <a:noFill/>
          <a:ln w="9525">
            <a:solidFill>
              <a:schemeClr val="tx1"/>
            </a:solidFill>
            <a:miter lim="800000"/>
            <a:headEnd/>
            <a:tailEnd/>
          </a:ln>
          <a:effectLst/>
        </p:spPr>
        <p:txBody>
          <a:bodyPr anchor="ctr"/>
          <a:lstStyle/>
          <a:p>
            <a:pPr algn="ctr">
              <a:lnSpc>
                <a:spcPct val="90000"/>
              </a:lnSpc>
              <a:defRPr/>
            </a:pPr>
            <a:r>
              <a:rPr lang="fr-FR" sz="3200" b="1" dirty="0" smtClean="0">
                <a:solidFill>
                  <a:srgbClr val="0000CC"/>
                </a:solidFill>
                <a:latin typeface="Times New Roman" pitchFamily="18" charset="0"/>
                <a:ea typeface="Tahoma" panose="020B0604030504040204" pitchFamily="34" charset="0"/>
                <a:cs typeface="Times New Roman" pitchFamily="18" charset="0"/>
              </a:rPr>
              <a:t>DD : ENJEUX ET DEFIS !</a:t>
            </a:r>
          </a:p>
        </p:txBody>
      </p:sp>
      <p:sp>
        <p:nvSpPr>
          <p:cNvPr id="2" name="Espace réservé du pied de page 1"/>
          <p:cNvSpPr>
            <a:spLocks noGrp="1"/>
          </p:cNvSpPr>
          <p:nvPr>
            <p:ph type="ftr" sz="quarter" idx="11"/>
          </p:nvPr>
        </p:nvSpPr>
        <p:spPr/>
        <p:txBody>
          <a:bodyPr/>
          <a:lstStyle/>
          <a:p>
            <a:r>
              <a:rPr lang="fr-FR" smtClean="0"/>
              <a:t>CASEF, 16 Déc  2016</a:t>
            </a:r>
            <a:endParaRPr lang="fr-FR"/>
          </a:p>
        </p:txBody>
      </p:sp>
      <p:sp>
        <p:nvSpPr>
          <p:cNvPr id="3" name="Espace réservé du numéro de diapositive 2"/>
          <p:cNvSpPr>
            <a:spLocks noGrp="1"/>
          </p:cNvSpPr>
          <p:nvPr>
            <p:ph type="sldNum" sz="quarter" idx="12"/>
          </p:nvPr>
        </p:nvSpPr>
        <p:spPr/>
        <p:txBody>
          <a:bodyPr/>
          <a:lstStyle/>
          <a:p>
            <a:fld id="{0E249B55-7BD5-4EEE-9371-FCE3838CC48C}" type="slidenum">
              <a:rPr lang="fr-FR" smtClean="0"/>
              <a:pPr/>
              <a:t>24</a:t>
            </a:fld>
            <a:endParaRPr lang="fr-FR"/>
          </a:p>
        </p:txBody>
      </p:sp>
      <p:pic>
        <p:nvPicPr>
          <p:cNvPr id="7" name="Image 6" descr="Description : Armoirie Togo"/>
          <p:cNvPicPr/>
          <p:nvPr/>
        </p:nvPicPr>
        <p:blipFill>
          <a:blip r:embed="rId2">
            <a:extLst>
              <a:ext uri="{28A0092B-C50C-407E-A947-70E740481C1C}">
                <a14:useLocalDpi xmlns:a14="http://schemas.microsoft.com/office/drawing/2010/main" val="0"/>
              </a:ext>
            </a:extLst>
          </a:blip>
          <a:srcRect r="57088" b="15062"/>
          <a:stretch>
            <a:fillRect/>
          </a:stretch>
        </p:blipFill>
        <p:spPr bwMode="auto">
          <a:xfrm>
            <a:off x="7010400" y="1"/>
            <a:ext cx="1017984" cy="1268760"/>
          </a:xfrm>
          <a:prstGeom prst="rect">
            <a:avLst/>
          </a:prstGeom>
          <a:noFill/>
          <a:ln>
            <a:noFill/>
          </a:ln>
        </p:spPr>
      </p:pic>
    </p:spTree>
    <p:extLst>
      <p:ext uri="{BB962C8B-B14F-4D97-AF65-F5344CB8AC3E}">
        <p14:creationId xmlns:p14="http://schemas.microsoft.com/office/powerpoint/2010/main" val="18845872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idx="1"/>
          </p:nvPr>
        </p:nvSpPr>
        <p:spPr>
          <a:xfrm>
            <a:off x="251521" y="1357298"/>
            <a:ext cx="8640960" cy="5240054"/>
          </a:xfrm>
          <a:ln w="12700">
            <a:solidFill>
              <a:schemeClr val="tx1"/>
            </a:solidFill>
            <a:miter lim="800000"/>
            <a:headEnd/>
            <a:tailEnd/>
          </a:ln>
        </p:spPr>
        <p:txBody>
          <a:bodyPr/>
          <a:lstStyle/>
          <a:p>
            <a:pPr eaLnBrk="1" hangingPunct="1"/>
            <a:r>
              <a:rPr lang="fr-FR" altLang="fr-FR" sz="2800" dirty="0" smtClean="0">
                <a:latin typeface="Times New Roman" pitchFamily="18" charset="0"/>
                <a:cs typeface="Times New Roman" pitchFamily="18" charset="0"/>
              </a:rPr>
              <a:t>Au Togo, le plaidoyer mené a contribué à l’adhésion au plus haut niveau de l’Etat ;</a:t>
            </a:r>
          </a:p>
          <a:p>
            <a:pPr eaLnBrk="1" hangingPunct="1"/>
            <a:r>
              <a:rPr lang="fr-FR" altLang="fr-FR" sz="2800" dirty="0" smtClean="0">
                <a:latin typeface="Times New Roman" pitchFamily="18" charset="0"/>
                <a:cs typeface="Times New Roman" pitchFamily="18" charset="0"/>
              </a:rPr>
              <a:t>La Déclaration politique du Président de la République à la session spéciale de l’AG-NU sur PA/CIPD, le 22 Sept 2014 à New York évoque l’exploitation du DD ; c’est dire l’enjeu inhérent à l’exploitation du DD au Togo ;</a:t>
            </a:r>
          </a:p>
          <a:p>
            <a:pPr eaLnBrk="1" hangingPunct="1"/>
            <a:r>
              <a:rPr lang="fr-FR" altLang="fr-FR" sz="2800" dirty="0" smtClean="0">
                <a:latin typeface="Times New Roman" pitchFamily="18" charset="0"/>
                <a:cs typeface="Times New Roman" pitchFamily="18" charset="0"/>
              </a:rPr>
              <a:t>L’opérationnalisation des orientations données par le Chef de l’Etat dans sa déclaration politique incombe aux services techniques concernés et experts nationaux ;</a:t>
            </a:r>
          </a:p>
          <a:p>
            <a:pPr eaLnBrk="1" hangingPunct="1"/>
            <a:r>
              <a:rPr lang="fr-FR" altLang="fr-FR" sz="2800" b="1" dirty="0" smtClean="0">
                <a:solidFill>
                  <a:srgbClr val="0000CC"/>
                </a:solidFill>
                <a:latin typeface="Times New Roman" pitchFamily="18" charset="0"/>
                <a:cs typeface="Times New Roman" pitchFamily="18" charset="0"/>
              </a:rPr>
              <a:t>C’est là le grand défi technique à relever ! </a:t>
            </a:r>
          </a:p>
          <a:p>
            <a:pPr eaLnBrk="1" hangingPunct="1"/>
            <a:endParaRPr lang="fr-FR" altLang="fr-FR" sz="2800" dirty="0" smtClean="0"/>
          </a:p>
          <a:p>
            <a:pPr eaLnBrk="1" hangingPunct="1"/>
            <a:endParaRPr lang="fr-FR" altLang="fr-FR" sz="2800" dirty="0" smtClean="0"/>
          </a:p>
        </p:txBody>
      </p:sp>
      <p:sp>
        <p:nvSpPr>
          <p:cNvPr id="4403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itchFamily="18" charset="2"/>
              <a:buChar char=""/>
              <a:defRPr sz="3200">
                <a:solidFill>
                  <a:schemeClr val="tx1"/>
                </a:solidFill>
                <a:latin typeface="Gill Sans MT" pitchFamily="34" charset="0"/>
              </a:defRPr>
            </a:lvl1pPr>
            <a:lvl2pPr marL="742950" indent="-285750">
              <a:spcBef>
                <a:spcPts val="550"/>
              </a:spcBef>
              <a:buClr>
                <a:schemeClr val="accent1"/>
              </a:buClr>
              <a:buFont typeface="Verdana" pitchFamily="34" charset="0"/>
              <a:buChar char="◦"/>
              <a:defRPr sz="2800">
                <a:solidFill>
                  <a:schemeClr val="tx1"/>
                </a:solidFill>
                <a:latin typeface="Gill Sans MT" pitchFamily="34" charset="0"/>
              </a:defRPr>
            </a:lvl2pPr>
            <a:lvl3pPr marL="1143000" indent="-228600">
              <a:spcBef>
                <a:spcPct val="20000"/>
              </a:spcBef>
              <a:buClr>
                <a:schemeClr val="accent2"/>
              </a:buClr>
              <a:buFont typeface="Wingdings 2" pitchFamily="18" charset="2"/>
              <a:buChar char=""/>
              <a:defRPr sz="2400">
                <a:solidFill>
                  <a:schemeClr val="tx1"/>
                </a:solidFill>
                <a:latin typeface="Gill Sans MT" pitchFamily="34" charset="0"/>
              </a:defRPr>
            </a:lvl3pPr>
            <a:lvl4pPr marL="1600200" indent="-228600">
              <a:spcBef>
                <a:spcPct val="20000"/>
              </a:spcBef>
              <a:buClr>
                <a:srgbClr val="C32D2E"/>
              </a:buClr>
              <a:buFont typeface="Wingdings 2" pitchFamily="18" charset="2"/>
              <a:buChar char=""/>
              <a:defRPr sz="2000">
                <a:solidFill>
                  <a:schemeClr val="tx1"/>
                </a:solidFill>
                <a:latin typeface="Gill Sans MT" pitchFamily="34" charset="0"/>
              </a:defRPr>
            </a:lvl4pPr>
            <a:lvl5pPr marL="2057400" indent="-228600">
              <a:spcBef>
                <a:spcPct val="20000"/>
              </a:spcBef>
              <a:buClr>
                <a:srgbClr val="84AA33"/>
              </a:buClr>
              <a:buFont typeface="Wingdings 2" pitchFamily="18" charset="2"/>
              <a:buChar char=""/>
              <a:defRPr sz="2000">
                <a:solidFill>
                  <a:schemeClr val="tx1"/>
                </a:solidFill>
                <a:latin typeface="Gill Sans MT" pitchFamily="34" charset="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9pPr>
          </a:lstStyle>
          <a:p>
            <a:pPr>
              <a:spcBef>
                <a:spcPct val="0"/>
              </a:spcBef>
              <a:buClrTx/>
              <a:buSzTx/>
              <a:buFontTx/>
              <a:buNone/>
            </a:pPr>
            <a:fld id="{975116DC-EB83-4738-B82C-EEA9009243C8}" type="slidenum">
              <a:rPr lang="fr-FR" altLang="fr-FR" sz="1200">
                <a:solidFill>
                  <a:srgbClr val="B5A788"/>
                </a:solidFill>
                <a:latin typeface="Arial" charset="0"/>
              </a:rPr>
              <a:pPr>
                <a:spcBef>
                  <a:spcPct val="0"/>
                </a:spcBef>
                <a:buClrTx/>
                <a:buSzTx/>
                <a:buFontTx/>
                <a:buNone/>
              </a:pPr>
              <a:t>25</a:t>
            </a:fld>
            <a:endParaRPr lang="fr-FR" altLang="fr-FR" sz="1200" dirty="0">
              <a:solidFill>
                <a:srgbClr val="B5A788"/>
              </a:solidFill>
              <a:latin typeface="Arial" charset="0"/>
            </a:endParaRPr>
          </a:p>
        </p:txBody>
      </p:sp>
      <p:sp>
        <p:nvSpPr>
          <p:cNvPr id="272390" name="Rectangle 6"/>
          <p:cNvSpPr>
            <a:spLocks noChangeArrowheads="1"/>
          </p:cNvSpPr>
          <p:nvPr/>
        </p:nvSpPr>
        <p:spPr bwMode="auto">
          <a:xfrm>
            <a:off x="251521" y="115888"/>
            <a:ext cx="5892115" cy="936625"/>
          </a:xfrm>
          <a:prstGeom prst="rect">
            <a:avLst/>
          </a:prstGeom>
          <a:noFill/>
          <a:ln w="9525">
            <a:solidFill>
              <a:schemeClr val="tx1"/>
            </a:solidFill>
            <a:miter lim="800000"/>
            <a:headEnd/>
            <a:tailEnd/>
          </a:ln>
          <a:effectLst/>
        </p:spPr>
        <p:txBody>
          <a:bodyPr anchor="ctr"/>
          <a:lstStyle/>
          <a:p>
            <a:pPr algn="ctr">
              <a:lnSpc>
                <a:spcPct val="90000"/>
              </a:lnSpc>
              <a:defRPr/>
            </a:pPr>
            <a:r>
              <a:rPr lang="fr-FR" sz="2800" b="1" dirty="0" smtClean="0">
                <a:solidFill>
                  <a:srgbClr val="0000CC"/>
                </a:solidFill>
                <a:latin typeface="Times New Roman" pitchFamily="18" charset="0"/>
                <a:ea typeface="Tahoma" panose="020B0604030504040204" pitchFamily="34" charset="0"/>
                <a:cs typeface="Times New Roman" pitchFamily="18" charset="0"/>
              </a:rPr>
              <a:t>DD : ENJEUX ET DEFIS !</a:t>
            </a:r>
          </a:p>
        </p:txBody>
      </p:sp>
      <p:pic>
        <p:nvPicPr>
          <p:cNvPr id="5" name="Image 4" descr="Description : Armoirie Togo"/>
          <p:cNvPicPr/>
          <p:nvPr/>
        </p:nvPicPr>
        <p:blipFill>
          <a:blip r:embed="rId2">
            <a:extLst>
              <a:ext uri="{28A0092B-C50C-407E-A947-70E740481C1C}">
                <a14:useLocalDpi xmlns:a14="http://schemas.microsoft.com/office/drawing/2010/main" val="0"/>
              </a:ext>
            </a:extLst>
          </a:blip>
          <a:srcRect r="57088" b="15062"/>
          <a:stretch>
            <a:fillRect/>
          </a:stretch>
        </p:blipFill>
        <p:spPr bwMode="auto">
          <a:xfrm>
            <a:off x="7010400" y="1"/>
            <a:ext cx="1017984" cy="1268760"/>
          </a:xfrm>
          <a:prstGeom prst="rect">
            <a:avLst/>
          </a:prstGeom>
          <a:noFill/>
          <a:ln>
            <a:noFill/>
          </a:ln>
        </p:spPr>
      </p:pic>
    </p:spTree>
    <p:extLst>
      <p:ext uri="{BB962C8B-B14F-4D97-AF65-F5344CB8AC3E}">
        <p14:creationId xmlns:p14="http://schemas.microsoft.com/office/powerpoint/2010/main" val="15473516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97986"/>
            <a:ext cx="8329642" cy="562074"/>
          </a:xfrm>
          <a:ln>
            <a:solidFill>
              <a:schemeClr val="accent1"/>
            </a:solidFill>
          </a:ln>
        </p:spPr>
        <p:txBody>
          <a:bodyPr>
            <a:noAutofit/>
          </a:bodyPr>
          <a:lstStyle/>
          <a:p>
            <a:r>
              <a:rPr lang="fr-FR" sz="2800" b="1" dirty="0" smtClean="0">
                <a:solidFill>
                  <a:srgbClr val="0000CC"/>
                </a:solidFill>
                <a:latin typeface="Times New Roman" pitchFamily="18" charset="0"/>
                <a:cs typeface="Times New Roman" pitchFamily="18" charset="0"/>
              </a:rPr>
              <a:t>APPROPRIATION NLE : PROCHAINES ETAPES</a:t>
            </a:r>
            <a:endParaRPr lang="fr-FR" sz="2800" b="1" dirty="0">
              <a:solidFill>
                <a:srgbClr val="0000CC"/>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457200" y="980728"/>
            <a:ext cx="8472518" cy="5558184"/>
          </a:xfrm>
          <a:ln>
            <a:solidFill>
              <a:schemeClr val="accent1"/>
            </a:solidFill>
          </a:ln>
        </p:spPr>
        <p:txBody>
          <a:bodyPr>
            <a:noAutofit/>
          </a:bodyPr>
          <a:lstStyle/>
          <a:p>
            <a:r>
              <a:rPr lang="fr-FR" sz="2800" dirty="0" smtClean="0">
                <a:latin typeface="Times New Roman" pitchFamily="18" charset="0"/>
                <a:ea typeface="Tahoma" panose="020B0604030504040204" pitchFamily="34" charset="0"/>
                <a:cs typeface="Times New Roman" pitchFamily="18" charset="0"/>
              </a:rPr>
              <a:t>Présentation du Rapport Pays aux </a:t>
            </a:r>
            <a:r>
              <a:rPr lang="fr-FR" sz="2800" dirty="0">
                <a:latin typeface="Times New Roman" pitchFamily="18" charset="0"/>
                <a:ea typeface="Tahoma" panose="020B0604030504040204" pitchFamily="34" charset="0"/>
                <a:cs typeface="Times New Roman" pitchFamily="18" charset="0"/>
              </a:rPr>
              <a:t>autorités nationales et aux </a:t>
            </a:r>
            <a:r>
              <a:rPr lang="fr-FR" sz="2800" dirty="0" smtClean="0">
                <a:latin typeface="Times New Roman" pitchFamily="18" charset="0"/>
                <a:ea typeface="Tahoma" panose="020B0604030504040204" pitchFamily="34" charset="0"/>
                <a:cs typeface="Times New Roman" pitchFamily="18" charset="0"/>
              </a:rPr>
              <a:t>PTF.</a:t>
            </a:r>
            <a:endParaRPr lang="fr-FR" sz="2800" dirty="0">
              <a:latin typeface="Times New Roman" pitchFamily="18" charset="0"/>
              <a:ea typeface="Tahoma" panose="020B0604030504040204" pitchFamily="34" charset="0"/>
              <a:cs typeface="Times New Roman" pitchFamily="18" charset="0"/>
            </a:endParaRPr>
          </a:p>
          <a:p>
            <a:r>
              <a:rPr lang="fr-FR" sz="2800" dirty="0" smtClean="0">
                <a:latin typeface="Times New Roman" pitchFamily="18" charset="0"/>
                <a:ea typeface="Tahoma" panose="020B0604030504040204" pitchFamily="34" charset="0"/>
                <a:cs typeface="Times New Roman" pitchFamily="18" charset="0"/>
              </a:rPr>
              <a:t>Formation </a:t>
            </a:r>
            <a:r>
              <a:rPr lang="fr-FR" sz="2800" dirty="0">
                <a:latin typeface="Times New Roman" pitchFamily="18" charset="0"/>
                <a:ea typeface="Tahoma" panose="020B0604030504040204" pitchFamily="34" charset="0"/>
                <a:cs typeface="Times New Roman" pitchFamily="18" charset="0"/>
              </a:rPr>
              <a:t>approfondie </a:t>
            </a:r>
            <a:r>
              <a:rPr lang="fr-FR" sz="2800" dirty="0" smtClean="0">
                <a:latin typeface="Times New Roman" pitchFamily="18" charset="0"/>
                <a:ea typeface="Tahoma" panose="020B0604030504040204" pitchFamily="34" charset="0"/>
                <a:cs typeface="Times New Roman" pitchFamily="18" charset="0"/>
              </a:rPr>
              <a:t>des </a:t>
            </a:r>
            <a:r>
              <a:rPr lang="fr-FR" sz="2800" dirty="0">
                <a:latin typeface="Times New Roman" pitchFamily="18" charset="0"/>
                <a:ea typeface="Tahoma" panose="020B0604030504040204" pitchFamily="34" charset="0"/>
                <a:cs typeface="Times New Roman" pitchFamily="18" charset="0"/>
              </a:rPr>
              <a:t>membres de l’Equipe Technique DD&amp;NTA/Togo sur </a:t>
            </a:r>
            <a:r>
              <a:rPr lang="fr-FR" sz="2800" dirty="0" smtClean="0">
                <a:latin typeface="Times New Roman" pitchFamily="18" charset="0"/>
                <a:ea typeface="Tahoma" panose="020B0604030504040204" pitchFamily="34" charset="0"/>
                <a:cs typeface="Times New Roman" pitchFamily="18" charset="0"/>
              </a:rPr>
              <a:t>l’analyse désagrégée et la </a:t>
            </a:r>
            <a:r>
              <a:rPr lang="fr-FR" sz="2800" dirty="0">
                <a:latin typeface="Times New Roman" pitchFamily="18" charset="0"/>
                <a:ea typeface="Tahoma" panose="020B0604030504040204" pitchFamily="34" charset="0"/>
                <a:cs typeface="Times New Roman" pitchFamily="18" charset="0"/>
              </a:rPr>
              <a:t>prise en compte </a:t>
            </a:r>
            <a:r>
              <a:rPr lang="fr-FR" sz="2800" dirty="0" smtClean="0">
                <a:latin typeface="Times New Roman" pitchFamily="18" charset="0"/>
                <a:ea typeface="Tahoma" panose="020B0604030504040204" pitchFamily="34" charset="0"/>
                <a:cs typeface="Times New Roman" pitchFamily="18" charset="0"/>
              </a:rPr>
              <a:t>du </a:t>
            </a:r>
            <a:r>
              <a:rPr lang="fr-FR" sz="2800" dirty="0">
                <a:latin typeface="Times New Roman" pitchFamily="18" charset="0"/>
                <a:ea typeface="Tahoma" panose="020B0604030504040204" pitchFamily="34" charset="0"/>
                <a:cs typeface="Times New Roman" pitchFamily="18" charset="0"/>
              </a:rPr>
              <a:t>travail domestique </a:t>
            </a:r>
            <a:r>
              <a:rPr lang="fr-FR" sz="2800" dirty="0" smtClean="0">
                <a:latin typeface="Times New Roman" pitchFamily="18" charset="0"/>
                <a:ea typeface="Tahoma" panose="020B0604030504040204" pitchFamily="34" charset="0"/>
                <a:cs typeface="Times New Roman" pitchFamily="18" charset="0"/>
              </a:rPr>
              <a:t>non payé ; </a:t>
            </a:r>
            <a:endParaRPr lang="fr-FR" sz="2800" dirty="0">
              <a:latin typeface="Times New Roman" pitchFamily="18" charset="0"/>
              <a:ea typeface="Tahoma" panose="020B0604030504040204" pitchFamily="34" charset="0"/>
              <a:cs typeface="Times New Roman" pitchFamily="18" charset="0"/>
            </a:endParaRPr>
          </a:p>
          <a:p>
            <a:r>
              <a:rPr lang="fr-FR" sz="2800" dirty="0">
                <a:latin typeface="Times New Roman" pitchFamily="18" charset="0"/>
                <a:ea typeface="Tahoma" panose="020B0604030504040204" pitchFamily="34" charset="0"/>
                <a:cs typeface="Times New Roman" pitchFamily="18" charset="0"/>
              </a:rPr>
              <a:t>Formation des Planificateurs sur la prise en compte du </a:t>
            </a:r>
            <a:r>
              <a:rPr lang="fr-FR" sz="2800" dirty="0" smtClean="0">
                <a:latin typeface="Times New Roman" pitchFamily="18" charset="0"/>
                <a:ea typeface="Tahoma" panose="020B0604030504040204" pitchFamily="34" charset="0"/>
                <a:cs typeface="Times New Roman" pitchFamily="18" charset="0"/>
              </a:rPr>
              <a:t>DD </a:t>
            </a:r>
            <a:r>
              <a:rPr lang="fr-FR" sz="2800" dirty="0">
                <a:latin typeface="Times New Roman" pitchFamily="18" charset="0"/>
                <a:ea typeface="Tahoma" panose="020B0604030504040204" pitchFamily="34" charset="0"/>
                <a:cs typeface="Times New Roman" pitchFamily="18" charset="0"/>
              </a:rPr>
              <a:t>dans l’élaboration et la mise en </a:t>
            </a:r>
            <a:r>
              <a:rPr lang="fr-FR" sz="2800" dirty="0" err="1">
                <a:latin typeface="Times New Roman" pitchFamily="18" charset="0"/>
                <a:ea typeface="Tahoma" panose="020B0604030504040204" pitchFamily="34" charset="0"/>
                <a:cs typeface="Times New Roman" pitchFamily="18" charset="0"/>
              </a:rPr>
              <a:t>oeuvre</a:t>
            </a:r>
            <a:r>
              <a:rPr lang="fr-FR" sz="2800" dirty="0">
                <a:latin typeface="Times New Roman" pitchFamily="18" charset="0"/>
                <a:ea typeface="Tahoma" panose="020B0604030504040204" pitchFamily="34" charset="0"/>
                <a:cs typeface="Times New Roman" pitchFamily="18" charset="0"/>
              </a:rPr>
              <a:t> du PND et </a:t>
            </a:r>
            <a:r>
              <a:rPr lang="fr-FR" sz="2800" dirty="0" smtClean="0">
                <a:latin typeface="Times New Roman" pitchFamily="18" charset="0"/>
                <a:ea typeface="Tahoma" panose="020B0604030504040204" pitchFamily="34" charset="0"/>
                <a:cs typeface="Times New Roman" pitchFamily="18" charset="0"/>
              </a:rPr>
              <a:t>des </a:t>
            </a:r>
            <a:r>
              <a:rPr lang="fr-FR" sz="2800" dirty="0">
                <a:latin typeface="Times New Roman" pitchFamily="18" charset="0"/>
                <a:ea typeface="Tahoma" panose="020B0604030504040204" pitchFamily="34" charset="0"/>
                <a:cs typeface="Times New Roman" pitchFamily="18" charset="0"/>
              </a:rPr>
              <a:t>politiques et programmes sectoriels ;</a:t>
            </a:r>
          </a:p>
          <a:p>
            <a:pPr lvl="0"/>
            <a:r>
              <a:rPr lang="fr-FR" sz="2800" dirty="0" smtClean="0">
                <a:latin typeface="Times New Roman" pitchFamily="18" charset="0"/>
                <a:ea typeface="Tahoma" panose="020B0604030504040204" pitchFamily="34" charset="0"/>
                <a:cs typeface="Times New Roman" pitchFamily="18" charset="0"/>
              </a:rPr>
              <a:t>Mise en place d’une équipe nationale de recherche DD&amp;NTA/Togo relevant de l’Université ;</a:t>
            </a:r>
          </a:p>
          <a:p>
            <a:pPr lvl="0"/>
            <a:r>
              <a:rPr lang="fr-FR" sz="2800" dirty="0" err="1" smtClean="0">
                <a:latin typeface="Times New Roman" pitchFamily="18" charset="0"/>
                <a:ea typeface="Tahoma" panose="020B0604030504040204" pitchFamily="34" charset="0"/>
                <a:cs typeface="Times New Roman" pitchFamily="18" charset="0"/>
              </a:rPr>
              <a:t>Posting</a:t>
            </a:r>
            <a:r>
              <a:rPr lang="fr-FR" sz="2800" dirty="0" smtClean="0">
                <a:latin typeface="Times New Roman" pitchFamily="18" charset="0"/>
                <a:ea typeface="Tahoma" panose="020B0604030504040204" pitchFamily="34" charset="0"/>
                <a:cs typeface="Times New Roman" pitchFamily="18" charset="0"/>
              </a:rPr>
              <a:t> </a:t>
            </a:r>
            <a:r>
              <a:rPr lang="fr-FR" sz="2800" dirty="0">
                <a:latin typeface="Times New Roman" pitchFamily="18" charset="0"/>
                <a:ea typeface="Tahoma" panose="020B0604030504040204" pitchFamily="34" charset="0"/>
                <a:cs typeface="Times New Roman" pitchFamily="18" charset="0"/>
              </a:rPr>
              <a:t>du </a:t>
            </a:r>
            <a:r>
              <a:rPr lang="fr-FR" sz="2800" dirty="0" smtClean="0">
                <a:latin typeface="Times New Roman" pitchFamily="18" charset="0"/>
                <a:ea typeface="Tahoma" panose="020B0604030504040204" pitchFamily="34" charset="0"/>
                <a:cs typeface="Times New Roman" pitchFamily="18" charset="0"/>
              </a:rPr>
              <a:t>Rapport DD&amp;NTA/Togo </a:t>
            </a:r>
            <a:r>
              <a:rPr lang="fr-FR" sz="2800" dirty="0">
                <a:latin typeface="Times New Roman" pitchFamily="18" charset="0"/>
                <a:ea typeface="Tahoma" panose="020B0604030504040204" pitchFamily="34" charset="0"/>
                <a:cs typeface="Times New Roman" pitchFamily="18" charset="0"/>
              </a:rPr>
              <a:t>sur le site du Réseau mondial NTA</a:t>
            </a:r>
            <a:r>
              <a:rPr lang="fr-FR" sz="2800" dirty="0" smtClean="0">
                <a:ea typeface="Tahoma" panose="020B0604030504040204" pitchFamily="34" charset="0"/>
                <a:cs typeface="Tahoma" panose="020B0604030504040204" pitchFamily="34" charset="0"/>
              </a:rPr>
              <a:t>.</a:t>
            </a:r>
            <a:endParaRPr lang="fr-FR" sz="2800" dirty="0">
              <a:ea typeface="Tahoma" panose="020B0604030504040204" pitchFamily="34" charset="0"/>
              <a:cs typeface="Tahoma" panose="020B0604030504040204" pitchFamily="34" charset="0"/>
            </a:endParaRPr>
          </a:p>
        </p:txBody>
      </p:sp>
      <p:sp>
        <p:nvSpPr>
          <p:cNvPr id="5" name="Espace réservé du pied de page 4"/>
          <p:cNvSpPr>
            <a:spLocks noGrp="1"/>
          </p:cNvSpPr>
          <p:nvPr>
            <p:ph type="ftr" sz="quarter" idx="11"/>
          </p:nvPr>
        </p:nvSpPr>
        <p:spPr>
          <a:xfrm>
            <a:off x="3124200" y="6538912"/>
            <a:ext cx="2895600" cy="365125"/>
          </a:xfrm>
        </p:spPr>
        <p:txBody>
          <a:bodyPr/>
          <a:lstStyle/>
          <a:p>
            <a:r>
              <a:rPr lang="fr-FR" smtClean="0"/>
              <a:t>CASEF, 16 Déc  2016</a:t>
            </a:r>
            <a:endParaRPr lang="fr-FR" dirty="0"/>
          </a:p>
        </p:txBody>
      </p:sp>
      <p:sp>
        <p:nvSpPr>
          <p:cNvPr id="6" name="Espace réservé du numéro de diapositive 5"/>
          <p:cNvSpPr>
            <a:spLocks noGrp="1"/>
          </p:cNvSpPr>
          <p:nvPr>
            <p:ph type="sldNum" sz="quarter" idx="12"/>
          </p:nvPr>
        </p:nvSpPr>
        <p:spPr/>
        <p:txBody>
          <a:bodyPr/>
          <a:lstStyle/>
          <a:p>
            <a:fld id="{0E249B55-7BD5-4EEE-9371-FCE3838CC48C}" type="slidenum">
              <a:rPr lang="fr-FR" smtClean="0"/>
              <a:pPr/>
              <a:t>26</a:t>
            </a:fld>
            <a:endParaRPr lang="fr-FR"/>
          </a:p>
        </p:txBody>
      </p:sp>
    </p:spTree>
    <p:extLst>
      <p:ext uri="{BB962C8B-B14F-4D97-AF65-F5344CB8AC3E}">
        <p14:creationId xmlns:p14="http://schemas.microsoft.com/office/powerpoint/2010/main" val="32324933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a:bodyPr>
          <a:lstStyle/>
          <a:p>
            <a:pPr marL="0" indent="0" algn="ctr">
              <a:buNone/>
            </a:pPr>
            <a:endParaRPr lang="fr-FR" sz="5000" dirty="0" smtClean="0">
              <a:solidFill>
                <a:schemeClr val="tx2">
                  <a:lumMod val="75000"/>
                </a:schemeClr>
              </a:solidFill>
            </a:endParaRPr>
          </a:p>
          <a:p>
            <a:pPr marL="0" indent="0" algn="ctr">
              <a:buNone/>
            </a:pPr>
            <a:endParaRPr lang="fr-FR" sz="5000" dirty="0">
              <a:solidFill>
                <a:schemeClr val="tx2">
                  <a:lumMod val="75000"/>
                </a:schemeClr>
              </a:solidFill>
            </a:endParaRPr>
          </a:p>
          <a:p>
            <a:pPr marL="0" indent="0" algn="ctr">
              <a:buNone/>
            </a:pPr>
            <a:r>
              <a:rPr lang="fr-FR" sz="5000" b="1" dirty="0" smtClean="0">
                <a:solidFill>
                  <a:srgbClr val="0000CC"/>
                </a:solidFill>
                <a:latin typeface="Times New Roman" pitchFamily="18" charset="0"/>
                <a:cs typeface="Times New Roman" pitchFamily="18" charset="0"/>
              </a:rPr>
              <a:t>MERCI POUR VOTRE AIMABLE ATTENTION</a:t>
            </a:r>
            <a:endParaRPr lang="fr-FR" sz="50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104859599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8892480" cy="1412776"/>
          </a:xfrm>
        </p:spPr>
        <p:txBody>
          <a:bodyPr>
            <a:noAutofit/>
          </a:bodyPr>
          <a:lstStyle/>
          <a:p>
            <a:r>
              <a:rPr lang="fr-FR" sz="4000" b="1" dirty="0" smtClean="0">
                <a:solidFill>
                  <a:srgbClr val="0000CC"/>
                </a:solidFill>
                <a:latin typeface="Times New Roman" pitchFamily="18" charset="0"/>
                <a:cs typeface="Times New Roman" pitchFamily="18" charset="0"/>
              </a:rPr>
              <a:t>CONTEXTE</a:t>
            </a:r>
            <a:br>
              <a:rPr lang="fr-FR" sz="4000" b="1" dirty="0" smtClean="0">
                <a:solidFill>
                  <a:srgbClr val="0000CC"/>
                </a:solidFill>
                <a:latin typeface="Times New Roman" pitchFamily="18" charset="0"/>
                <a:cs typeface="Times New Roman" pitchFamily="18" charset="0"/>
              </a:rPr>
            </a:br>
            <a:endParaRPr lang="fr-FR" sz="3600" b="1" dirty="0">
              <a:solidFill>
                <a:srgbClr val="0000CC"/>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0" y="980728"/>
            <a:ext cx="8964488" cy="5877272"/>
          </a:xfrm>
        </p:spPr>
        <p:txBody>
          <a:bodyPr>
            <a:normAutofit fontScale="85000" lnSpcReduction="10000"/>
          </a:bodyPr>
          <a:lstStyle/>
          <a:p>
            <a:pPr marL="0" indent="0">
              <a:buNone/>
            </a:pPr>
            <a:endParaRPr lang="fr-FR" sz="2800" b="1" dirty="0" smtClean="0">
              <a:solidFill>
                <a:srgbClr val="C00000"/>
              </a:solidFill>
              <a:latin typeface="Times New Roman" pitchFamily="18" charset="0"/>
              <a:cs typeface="Times New Roman" pitchFamily="18" charset="0"/>
            </a:endParaRPr>
          </a:p>
          <a:p>
            <a:pPr marL="0" indent="0" algn="just">
              <a:buNone/>
            </a:pPr>
            <a:r>
              <a:rPr lang="fr-FR" sz="4000" b="1" dirty="0" smtClean="0">
                <a:solidFill>
                  <a:srgbClr val="0000CC"/>
                </a:solidFill>
                <a:latin typeface="Times New Roman" pitchFamily="18" charset="0"/>
                <a:cs typeface="Times New Roman" pitchFamily="18" charset="0"/>
              </a:rPr>
              <a:t>DEFINTION</a:t>
            </a:r>
          </a:p>
          <a:p>
            <a:pPr algn="just"/>
            <a:r>
              <a:rPr lang="fr-FR" sz="4000" b="1" dirty="0" smtClean="0">
                <a:latin typeface="Times New Roman" pitchFamily="18" charset="0"/>
                <a:cs typeface="Times New Roman" pitchFamily="18" charset="0"/>
              </a:rPr>
              <a:t>Le </a:t>
            </a:r>
            <a:r>
              <a:rPr lang="fr-FR" sz="4000" b="1" dirty="0">
                <a:latin typeface="Times New Roman" pitchFamily="18" charset="0"/>
                <a:cs typeface="Times New Roman" pitchFamily="18" charset="0"/>
              </a:rPr>
              <a:t>Dividende Démographique</a:t>
            </a:r>
            <a:r>
              <a:rPr lang="fr-FR" sz="4000" dirty="0">
                <a:latin typeface="Times New Roman" pitchFamily="18" charset="0"/>
                <a:cs typeface="Times New Roman" pitchFamily="18" charset="0"/>
              </a:rPr>
              <a:t>, c’est l’accélération de la croissance économique qui peut résulter de la modification de la structure par âge de la population, dont la proportion des enfants à charge diminue pendant que celle des adultes en âge de travailler augmente. </a:t>
            </a:r>
          </a:p>
          <a:p>
            <a:pPr algn="just"/>
            <a:r>
              <a:rPr lang="fr-FR" sz="4000" b="1" dirty="0">
                <a:solidFill>
                  <a:srgbClr val="0000CC"/>
                </a:solidFill>
                <a:latin typeface="Times New Roman" pitchFamily="18" charset="0"/>
                <a:cs typeface="Times New Roman" pitchFamily="18" charset="0"/>
              </a:rPr>
              <a:t>C’est la part de bénéfice économique qu’un pays pourrait tirer de la modification la structure par âge de sa population</a:t>
            </a:r>
            <a:r>
              <a:rPr lang="fr-FR" sz="4000" b="1" dirty="0">
                <a:latin typeface="Times New Roman" pitchFamily="18" charset="0"/>
                <a:cs typeface="Times New Roman" pitchFamily="18" charset="0"/>
              </a:rPr>
              <a:t>.</a:t>
            </a:r>
          </a:p>
        </p:txBody>
      </p:sp>
    </p:spTree>
    <p:extLst>
      <p:ext uri="{BB962C8B-B14F-4D97-AF65-F5344CB8AC3E}">
        <p14:creationId xmlns:p14="http://schemas.microsoft.com/office/powerpoint/2010/main" val="328277660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8892480" cy="1412776"/>
          </a:xfrm>
        </p:spPr>
        <p:txBody>
          <a:bodyPr>
            <a:noAutofit/>
          </a:bodyPr>
          <a:lstStyle/>
          <a:p>
            <a:r>
              <a:rPr lang="fr-FR" sz="4000" b="1" dirty="0" smtClean="0">
                <a:solidFill>
                  <a:srgbClr val="0000CC"/>
                </a:solidFill>
                <a:latin typeface="Times New Roman" pitchFamily="18" charset="0"/>
                <a:cs typeface="Times New Roman" pitchFamily="18" charset="0"/>
              </a:rPr>
              <a:t>CONTEXTE(Suite)</a:t>
            </a:r>
            <a:br>
              <a:rPr lang="fr-FR" sz="4000" b="1" dirty="0" smtClean="0">
                <a:solidFill>
                  <a:srgbClr val="0000CC"/>
                </a:solidFill>
                <a:latin typeface="Times New Roman" pitchFamily="18" charset="0"/>
                <a:cs typeface="Times New Roman" pitchFamily="18" charset="0"/>
              </a:rPr>
            </a:br>
            <a:endParaRPr lang="fr-FR" sz="3600" b="1" dirty="0">
              <a:solidFill>
                <a:srgbClr val="0000CC"/>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0" y="980728"/>
            <a:ext cx="9396536" cy="5877272"/>
          </a:xfrm>
        </p:spPr>
        <p:txBody>
          <a:bodyPr>
            <a:normAutofit/>
          </a:bodyPr>
          <a:lstStyle/>
          <a:p>
            <a:pPr marL="0" indent="0">
              <a:buNone/>
            </a:pPr>
            <a:endParaRPr lang="fr-FR" sz="2800" b="1" dirty="0" smtClean="0">
              <a:solidFill>
                <a:srgbClr val="C00000"/>
              </a:solidFill>
              <a:latin typeface="Times New Roman" pitchFamily="18" charset="0"/>
              <a:cs typeface="Times New Roman" pitchFamily="18" charset="0"/>
            </a:endParaRPr>
          </a:p>
          <a:p>
            <a:pPr marL="0" indent="0">
              <a:buNone/>
            </a:pPr>
            <a:r>
              <a:rPr lang="fr-FR" sz="4000" b="1" dirty="0" smtClean="0">
                <a:solidFill>
                  <a:srgbClr val="0000CC"/>
                </a:solidFill>
                <a:latin typeface="Times New Roman" pitchFamily="18" charset="0"/>
                <a:cs typeface="Times New Roman" pitchFamily="18" charset="0"/>
              </a:rPr>
              <a:t>DEFINTION</a:t>
            </a:r>
          </a:p>
          <a:p>
            <a:r>
              <a:rPr lang="fr-FR" sz="3600" dirty="0">
                <a:latin typeface="Times New Roman" pitchFamily="18" charset="0"/>
                <a:cs typeface="Times New Roman" pitchFamily="18" charset="0"/>
              </a:rPr>
              <a:t>C’est une </a:t>
            </a:r>
            <a:r>
              <a:rPr lang="fr-FR" sz="3600" b="1" dirty="0">
                <a:solidFill>
                  <a:srgbClr val="0000CC"/>
                </a:solidFill>
                <a:latin typeface="Times New Roman" pitchFamily="18" charset="0"/>
                <a:cs typeface="Times New Roman" pitchFamily="18" charset="0"/>
              </a:rPr>
              <a:t>fenêtre d’opportunité </a:t>
            </a:r>
            <a:r>
              <a:rPr lang="fr-FR" sz="3600" dirty="0">
                <a:latin typeface="Times New Roman" pitchFamily="18" charset="0"/>
                <a:cs typeface="Times New Roman" pitchFamily="18" charset="0"/>
              </a:rPr>
              <a:t>pour une croissance économique rapide et durable, qui s’ouvre à la faveur du processus de la </a:t>
            </a:r>
            <a:r>
              <a:rPr lang="fr-FR" sz="3600" b="1" dirty="0" smtClean="0">
                <a:latin typeface="Times New Roman" pitchFamily="18" charset="0"/>
                <a:cs typeface="Times New Roman" pitchFamily="18" charset="0"/>
              </a:rPr>
              <a:t>transition  démographique</a:t>
            </a:r>
            <a:r>
              <a:rPr lang="fr-FR" sz="3600" dirty="0">
                <a:latin typeface="Times New Roman" pitchFamily="18" charset="0"/>
                <a:cs typeface="Times New Roman" pitchFamily="18" charset="0"/>
              </a:rPr>
              <a:t>, qui fait passer la population d’une situation de natalité et de mortalité élevées à une situation de natalité et de mortalité basses. </a:t>
            </a:r>
          </a:p>
        </p:txBody>
      </p:sp>
    </p:spTree>
    <p:extLst>
      <p:ext uri="{BB962C8B-B14F-4D97-AF65-F5344CB8AC3E}">
        <p14:creationId xmlns:p14="http://schemas.microsoft.com/office/powerpoint/2010/main" val="14136056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nvSpPr>
        <p:spPr>
          <a:xfrm>
            <a:off x="107504" y="228601"/>
            <a:ext cx="9036496" cy="778098"/>
          </a:xfrm>
          <a:prstGeom prst="rect">
            <a:avLst/>
          </a:prstGeom>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4000" b="1" dirty="0">
                <a:solidFill>
                  <a:srgbClr val="0000CC"/>
                </a:solidFill>
                <a:latin typeface="Times New Roman" pitchFamily="18" charset="0"/>
                <a:cs typeface="Times New Roman" pitchFamily="18" charset="0"/>
              </a:rPr>
              <a:t>LA TRANSITION DEMOGRAPHIQUE</a:t>
            </a:r>
          </a:p>
        </p:txBody>
      </p:sp>
      <p:pic>
        <p:nvPicPr>
          <p:cNvPr id="5" name="Picture 2"/>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176993"/>
            <a:ext cx="8856984" cy="5498445"/>
          </a:xfrm>
          <a:prstGeom prst="rect">
            <a:avLst/>
          </a:prstGeom>
          <a:noFill/>
          <a:ln w="9525">
            <a:solidFill>
              <a:schemeClr val="accent1"/>
            </a:solidFill>
            <a:miter lim="800000"/>
            <a:headEnd/>
            <a:tailEnd/>
          </a:ln>
          <a:extLst>
            <a:ext uri="{909E8E84-426E-40dd-AFC4-6F175D3DCCD1}">
              <a14:hiddenFill xmlns:a14="http://schemas.microsoft.com/office/drawing/2010/main">
                <a:solidFill>
                  <a:schemeClr val="accent1"/>
                </a:solidFill>
              </a14:hiddenFill>
            </a:ext>
          </a:extLst>
        </p:spPr>
      </p:pic>
      <p:sp>
        <p:nvSpPr>
          <p:cNvPr id="6" name="Espace réservé du numéro de diapositive 2"/>
          <p:cNvSpPr>
            <a:spLocks noGrp="1"/>
          </p:cNvSpPr>
          <p:nvPr/>
        </p:nvSpPr>
        <p:spPr>
          <a:xfrm>
            <a:off x="6329908" y="6310313"/>
            <a:ext cx="21336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A89BDAD-3C2B-442F-8D8E-1D0913BE07D6}" type="slidenum">
              <a:rPr lang="fr-FR" smtClean="0"/>
              <a:pPr/>
              <a:t>5</a:t>
            </a:fld>
            <a:endParaRPr lang="fr-FR"/>
          </a:p>
        </p:txBody>
      </p:sp>
    </p:spTree>
    <p:extLst>
      <p:ext uri="{BB962C8B-B14F-4D97-AF65-F5344CB8AC3E}">
        <p14:creationId xmlns:p14="http://schemas.microsoft.com/office/powerpoint/2010/main" val="120104727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8892480" cy="1412776"/>
          </a:xfrm>
        </p:spPr>
        <p:txBody>
          <a:bodyPr>
            <a:noAutofit/>
          </a:bodyPr>
          <a:lstStyle/>
          <a:p>
            <a:r>
              <a:rPr lang="fr-FR" sz="4000" b="1" dirty="0" smtClean="0">
                <a:solidFill>
                  <a:srgbClr val="0000CC"/>
                </a:solidFill>
                <a:latin typeface="Times New Roman" pitchFamily="18" charset="0"/>
                <a:cs typeface="Times New Roman" pitchFamily="18" charset="0"/>
              </a:rPr>
              <a:t>CONTEXTE(Suite)</a:t>
            </a:r>
            <a:br>
              <a:rPr lang="fr-FR" sz="4000" b="1" dirty="0" smtClean="0">
                <a:solidFill>
                  <a:srgbClr val="0000CC"/>
                </a:solidFill>
                <a:latin typeface="Times New Roman" pitchFamily="18" charset="0"/>
                <a:cs typeface="Times New Roman" pitchFamily="18" charset="0"/>
              </a:rPr>
            </a:br>
            <a:endParaRPr lang="fr-FR" sz="3600" b="1" dirty="0">
              <a:solidFill>
                <a:srgbClr val="0000CC"/>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0" y="980728"/>
            <a:ext cx="8604448" cy="5400600"/>
          </a:xfrm>
        </p:spPr>
        <p:txBody>
          <a:bodyPr>
            <a:normAutofit/>
          </a:bodyPr>
          <a:lstStyle/>
          <a:p>
            <a:pPr marL="0" indent="0">
              <a:buNone/>
            </a:pPr>
            <a:endParaRPr lang="fr-FR" sz="2800" b="1" dirty="0" smtClean="0">
              <a:solidFill>
                <a:srgbClr val="C00000"/>
              </a:solidFill>
              <a:latin typeface="Times New Roman" pitchFamily="18" charset="0"/>
              <a:cs typeface="Times New Roman" pitchFamily="18" charset="0"/>
            </a:endParaRPr>
          </a:p>
          <a:p>
            <a:pPr marL="0" indent="0">
              <a:buNone/>
            </a:pPr>
            <a:r>
              <a:rPr lang="fr-FR" sz="4000" b="1" dirty="0" smtClean="0">
                <a:solidFill>
                  <a:srgbClr val="0000CC"/>
                </a:solidFill>
                <a:latin typeface="Times New Roman" pitchFamily="18" charset="0"/>
                <a:cs typeface="Times New Roman" pitchFamily="18" charset="0"/>
              </a:rPr>
              <a:t>DEFINTION</a:t>
            </a:r>
          </a:p>
          <a:p>
            <a:pPr algn="just"/>
            <a:r>
              <a:rPr lang="fr-FR" sz="3600" dirty="0" smtClean="0">
                <a:latin typeface="Times New Roman" pitchFamily="18" charset="0"/>
                <a:cs typeface="Times New Roman" pitchFamily="18" charset="0"/>
              </a:rPr>
              <a:t>Mais </a:t>
            </a:r>
            <a:r>
              <a:rPr lang="fr-FR" sz="3600" dirty="0">
                <a:latin typeface="Times New Roman" pitchFamily="18" charset="0"/>
                <a:cs typeface="Times New Roman" pitchFamily="18" charset="0"/>
              </a:rPr>
              <a:t>cette accélération de la croissance économique n’est effective que </a:t>
            </a:r>
            <a:r>
              <a:rPr lang="fr-FR" sz="4000" b="1" dirty="0" smtClean="0">
                <a:solidFill>
                  <a:srgbClr val="FF0000"/>
                </a:solidFill>
                <a:latin typeface="Times New Roman" pitchFamily="18" charset="0"/>
                <a:cs typeface="Times New Roman" pitchFamily="18" charset="0"/>
              </a:rPr>
              <a:t>SI </a:t>
            </a:r>
            <a:r>
              <a:rPr lang="fr-FR" sz="3600" b="1" dirty="0">
                <a:latin typeface="Times New Roman" pitchFamily="18" charset="0"/>
                <a:cs typeface="Times New Roman" pitchFamily="18" charset="0"/>
              </a:rPr>
              <a:t>la modification de la structure par âge de la population est accompagnée </a:t>
            </a:r>
            <a:r>
              <a:rPr lang="fr-FR" sz="3600" b="1" dirty="0">
                <a:solidFill>
                  <a:srgbClr val="FF0000"/>
                </a:solidFill>
                <a:latin typeface="Times New Roman" pitchFamily="18" charset="0"/>
                <a:cs typeface="Times New Roman" pitchFamily="18" charset="0"/>
              </a:rPr>
              <a:t>de politiques économiques créatrices d’emplois et d’investissements conséquents dans le développement du capital humain</a:t>
            </a:r>
            <a:r>
              <a:rPr lang="fr-FR" sz="3600" b="1" dirty="0">
                <a:latin typeface="Times New Roman" pitchFamily="18" charset="0"/>
                <a:cs typeface="Times New Roman" pitchFamily="18" charset="0"/>
              </a:rPr>
              <a:t>. </a:t>
            </a:r>
          </a:p>
        </p:txBody>
      </p:sp>
    </p:spTree>
    <p:extLst>
      <p:ext uri="{BB962C8B-B14F-4D97-AF65-F5344CB8AC3E}">
        <p14:creationId xmlns:p14="http://schemas.microsoft.com/office/powerpoint/2010/main" val="401012636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8858280" cy="994122"/>
          </a:xfrm>
          <a:ln>
            <a:solidFill>
              <a:schemeClr val="accent1"/>
            </a:solidFill>
          </a:ln>
        </p:spPr>
        <p:txBody>
          <a:bodyPr>
            <a:normAutofit/>
          </a:bodyPr>
          <a:lstStyle/>
          <a:p>
            <a:r>
              <a:rPr lang="fr-FR" sz="2400" dirty="0" smtClean="0"/>
              <a:t>	</a:t>
            </a:r>
            <a:r>
              <a:rPr lang="fr-FR" sz="2400" b="1" dirty="0" smtClean="0">
                <a:solidFill>
                  <a:srgbClr val="0000CC"/>
                </a:solidFill>
                <a:latin typeface="Times New Roman" pitchFamily="18" charset="0"/>
                <a:cs typeface="Times New Roman" pitchFamily="18" charset="0"/>
              </a:rPr>
              <a:t>EVOLUTION FURTURE DE LA STRUCTURE PAR AGE DE LA POPULATION TOGOLAISE</a:t>
            </a:r>
            <a:endParaRPr lang="fr-FR" sz="2400" b="1" dirty="0">
              <a:solidFill>
                <a:srgbClr val="0000CC"/>
              </a:solidFill>
              <a:latin typeface="Times New Roman" pitchFamily="18" charset="0"/>
              <a:cs typeface="Times New Roman" pitchFamily="18" charset="0"/>
            </a:endParaRPr>
          </a:p>
        </p:txBody>
      </p:sp>
      <p:pic>
        <p:nvPicPr>
          <p:cNvPr id="6" name="Espace réservé du contenu 5"/>
          <p:cNvPicPr>
            <a:picLocks noGrp="1" noChangeAspect="1"/>
          </p:cNvPicPr>
          <p:nvPr>
            <p:ph sz="half" idx="1"/>
          </p:nvPr>
        </p:nvPicPr>
        <p:blipFill>
          <a:blip r:embed="rId2"/>
          <a:stretch>
            <a:fillRect/>
          </a:stretch>
        </p:blipFill>
        <p:spPr>
          <a:xfrm>
            <a:off x="457200" y="2476054"/>
            <a:ext cx="4038600" cy="2774255"/>
          </a:xfrm>
          <a:prstGeom prst="rect">
            <a:avLst/>
          </a:prstGeom>
        </p:spPr>
      </p:pic>
      <p:pic>
        <p:nvPicPr>
          <p:cNvPr id="7" name="Espace réservé du contenu 6"/>
          <p:cNvPicPr>
            <a:picLocks noGrp="1" noChangeAspect="1"/>
          </p:cNvPicPr>
          <p:nvPr>
            <p:ph sz="half" idx="2"/>
          </p:nvPr>
        </p:nvPicPr>
        <p:blipFill>
          <a:blip r:embed="rId3"/>
          <a:stretch>
            <a:fillRect/>
          </a:stretch>
        </p:blipFill>
        <p:spPr>
          <a:xfrm>
            <a:off x="4644008" y="2511706"/>
            <a:ext cx="4142677" cy="2738603"/>
          </a:xfrm>
          <a:prstGeom prst="rect">
            <a:avLst/>
          </a:prstGeom>
        </p:spPr>
      </p:pic>
      <p:sp>
        <p:nvSpPr>
          <p:cNvPr id="5" name="Espace réservé du numéro de diapositive 4"/>
          <p:cNvSpPr>
            <a:spLocks noGrp="1"/>
          </p:cNvSpPr>
          <p:nvPr>
            <p:ph type="sldNum" sz="quarter" idx="12"/>
          </p:nvPr>
        </p:nvSpPr>
        <p:spPr/>
        <p:txBody>
          <a:bodyPr/>
          <a:lstStyle/>
          <a:p>
            <a:fld id="{CA89BDAD-3C2B-442F-8D8E-1D0913BE07D6}" type="slidenum">
              <a:rPr lang="fr-FR" smtClean="0"/>
              <a:pPr/>
              <a:t>7</a:t>
            </a:fld>
            <a:endParaRPr lang="fr-FR"/>
          </a:p>
        </p:txBody>
      </p:sp>
      <p:sp>
        <p:nvSpPr>
          <p:cNvPr id="8" name="Rectangle 7"/>
          <p:cNvSpPr/>
          <p:nvPr/>
        </p:nvSpPr>
        <p:spPr>
          <a:xfrm>
            <a:off x="457200" y="1775895"/>
            <a:ext cx="4038600" cy="400110"/>
          </a:xfrm>
          <a:prstGeom prst="rect">
            <a:avLst/>
          </a:prstGeom>
        </p:spPr>
        <p:txBody>
          <a:bodyPr wrap="square">
            <a:spAutoFit/>
          </a:bodyPr>
          <a:lstStyle/>
          <a:p>
            <a:pPr algn="ctr"/>
            <a:r>
              <a:rPr lang="fr-FR" sz="2000" b="1" dirty="0" smtClean="0">
                <a:solidFill>
                  <a:srgbClr val="0070C0"/>
                </a:solidFill>
                <a:latin typeface="Times New Roman" panose="02020603050405020304" pitchFamily="18" charset="0"/>
              </a:rPr>
              <a:t>Togo, </a:t>
            </a:r>
            <a:r>
              <a:rPr lang="fr-FR" sz="2000" b="1" dirty="0">
                <a:solidFill>
                  <a:srgbClr val="0070C0"/>
                </a:solidFill>
                <a:latin typeface="Times New Roman" panose="02020603050405020304" pitchFamily="18" charset="0"/>
              </a:rPr>
              <a:t>2010 </a:t>
            </a:r>
            <a:endParaRPr lang="fr-FR" sz="2000" b="1" dirty="0">
              <a:solidFill>
                <a:srgbClr val="0070C0"/>
              </a:solidFill>
            </a:endParaRPr>
          </a:p>
        </p:txBody>
      </p:sp>
      <p:sp>
        <p:nvSpPr>
          <p:cNvPr id="9" name="Rectangle 8"/>
          <p:cNvSpPr/>
          <p:nvPr/>
        </p:nvSpPr>
        <p:spPr>
          <a:xfrm>
            <a:off x="4495800" y="1793721"/>
            <a:ext cx="4572000" cy="400110"/>
          </a:xfrm>
          <a:prstGeom prst="rect">
            <a:avLst/>
          </a:prstGeom>
        </p:spPr>
        <p:txBody>
          <a:bodyPr>
            <a:spAutoFit/>
          </a:bodyPr>
          <a:lstStyle/>
          <a:p>
            <a:pPr algn="ctr"/>
            <a:r>
              <a:rPr lang="fr-FR" sz="2000" b="1" dirty="0" smtClean="0">
                <a:solidFill>
                  <a:srgbClr val="0070C0"/>
                </a:solidFill>
                <a:latin typeface="Times New Roman" panose="02020603050405020304" pitchFamily="18" charset="0"/>
              </a:rPr>
              <a:t>Togo, </a:t>
            </a:r>
            <a:r>
              <a:rPr lang="fr-FR" sz="2000" b="1" dirty="0">
                <a:solidFill>
                  <a:srgbClr val="0070C0"/>
                </a:solidFill>
                <a:latin typeface="Times New Roman" panose="02020603050405020304" pitchFamily="18" charset="0"/>
              </a:rPr>
              <a:t>en </a:t>
            </a:r>
            <a:r>
              <a:rPr lang="fr-FR" sz="2000" b="1" dirty="0" smtClean="0">
                <a:solidFill>
                  <a:srgbClr val="0070C0"/>
                </a:solidFill>
                <a:latin typeface="Times New Roman" panose="02020603050405020304" pitchFamily="18" charset="0"/>
              </a:rPr>
              <a:t>2030 </a:t>
            </a:r>
            <a:endParaRPr lang="fr-FR" sz="2000" b="1" dirty="0">
              <a:solidFill>
                <a:srgbClr val="0070C0"/>
              </a:solidFill>
            </a:endParaRPr>
          </a:p>
        </p:txBody>
      </p:sp>
    </p:spTree>
    <p:extLst>
      <p:ext uri="{BB962C8B-B14F-4D97-AF65-F5344CB8AC3E}">
        <p14:creationId xmlns:p14="http://schemas.microsoft.com/office/powerpoint/2010/main" val="368051183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re 1"/>
          <p:cNvSpPr>
            <a:spLocks noGrp="1"/>
          </p:cNvSpPr>
          <p:nvPr>
            <p:ph type="title"/>
          </p:nvPr>
        </p:nvSpPr>
        <p:spPr>
          <a:xfrm>
            <a:off x="251520" y="457200"/>
            <a:ext cx="8352928" cy="811213"/>
          </a:xfrm>
          <a:ln>
            <a:solidFill>
              <a:schemeClr val="accent5">
                <a:lumMod val="50000"/>
              </a:schemeClr>
            </a:solidFill>
          </a:ln>
        </p:spPr>
        <p:txBody>
          <a:bodyPr>
            <a:normAutofit/>
          </a:bodyPr>
          <a:lstStyle/>
          <a:p>
            <a:pPr algn="ctr"/>
            <a:r>
              <a:rPr lang="fr-FR" altLang="fr-FR" sz="3600" b="1" dirty="0">
                <a:solidFill>
                  <a:srgbClr val="0000CC"/>
                </a:solidFill>
                <a:latin typeface="Times New Roman" pitchFamily="18" charset="0"/>
                <a:cs typeface="Times New Roman" pitchFamily="18" charset="0"/>
              </a:rPr>
              <a:t>MESSAGE CLE !</a:t>
            </a:r>
            <a:endParaRPr lang="en-US" altLang="fr-FR" sz="3600" b="1" dirty="0">
              <a:solidFill>
                <a:srgbClr val="0000CC"/>
              </a:solidFill>
              <a:latin typeface="Times New Roman" pitchFamily="18" charset="0"/>
              <a:cs typeface="Times New Roman" pitchFamily="18" charset="0"/>
            </a:endParaRPr>
          </a:p>
        </p:txBody>
      </p:sp>
      <p:sp>
        <p:nvSpPr>
          <p:cNvPr id="26627" name="Espace réservé du contenu 2"/>
          <p:cNvSpPr>
            <a:spLocks noGrp="1"/>
          </p:cNvSpPr>
          <p:nvPr>
            <p:ph idx="1"/>
          </p:nvPr>
        </p:nvSpPr>
        <p:spPr>
          <a:xfrm>
            <a:off x="251520" y="1412776"/>
            <a:ext cx="8435280" cy="4968552"/>
          </a:xfrm>
          <a:ln>
            <a:solidFill>
              <a:schemeClr val="accent5">
                <a:lumMod val="50000"/>
              </a:schemeClr>
            </a:solidFill>
          </a:ln>
        </p:spPr>
        <p:txBody>
          <a:bodyPr>
            <a:noAutofit/>
          </a:bodyPr>
          <a:lstStyle/>
          <a:p>
            <a:r>
              <a:rPr lang="fr-FR" sz="2600" b="1" dirty="0" smtClean="0">
                <a:latin typeface="Times New Roman" pitchFamily="18" charset="0"/>
                <a:cs typeface="Times New Roman" pitchFamily="18" charset="0"/>
              </a:rPr>
              <a:t>La transition démographique est amorcée dans la plupart des pays africains, avec la baisse progressive du nombre d’enfants par femme.</a:t>
            </a:r>
          </a:p>
          <a:p>
            <a:r>
              <a:rPr lang="fr-FR" sz="2400" b="1" dirty="0" smtClean="0">
                <a:solidFill>
                  <a:srgbClr val="0000CC"/>
                </a:solidFill>
                <a:latin typeface="Times New Roman" pitchFamily="18" charset="0"/>
                <a:cs typeface="Times New Roman" pitchFamily="18" charset="0"/>
              </a:rPr>
              <a:t>Le Togo est passé de 6,4 enfants par femme (EDST, 1988) à 5,2 (EDST-1998), puis à 4,8 (ESDT-3, 2013).</a:t>
            </a:r>
          </a:p>
          <a:p>
            <a:r>
              <a:rPr lang="fr-FR" sz="2600" dirty="0" smtClean="0">
                <a:latin typeface="Times New Roman" pitchFamily="18" charset="0"/>
                <a:cs typeface="Times New Roman" pitchFamily="18" charset="0"/>
              </a:rPr>
              <a:t>Les </a:t>
            </a:r>
            <a:r>
              <a:rPr lang="fr-FR" sz="2600" dirty="0">
                <a:latin typeface="Times New Roman" pitchFamily="18" charset="0"/>
                <a:cs typeface="Times New Roman" pitchFamily="18" charset="0"/>
              </a:rPr>
              <a:t>pays </a:t>
            </a:r>
            <a:r>
              <a:rPr lang="fr-FR" sz="2600" dirty="0" smtClean="0">
                <a:latin typeface="Times New Roman" pitchFamily="18" charset="0"/>
                <a:cs typeface="Times New Roman" pitchFamily="18" charset="0"/>
              </a:rPr>
              <a:t>africains ont donc une </a:t>
            </a:r>
            <a:r>
              <a:rPr lang="fr-FR" sz="2600" dirty="0">
                <a:latin typeface="Times New Roman" pitchFamily="18" charset="0"/>
                <a:cs typeface="Times New Roman" pitchFamily="18" charset="0"/>
              </a:rPr>
              <a:t>fenêtre d’opportunité pour une croissance économique </a:t>
            </a:r>
            <a:r>
              <a:rPr lang="fr-FR" sz="2600" dirty="0" smtClean="0">
                <a:latin typeface="Times New Roman" pitchFamily="18" charset="0"/>
                <a:cs typeface="Times New Roman" pitchFamily="18" charset="0"/>
              </a:rPr>
              <a:t>accélérée, à condition que :</a:t>
            </a:r>
          </a:p>
          <a:p>
            <a:pPr lvl="1"/>
            <a:r>
              <a:rPr lang="fr-FR" sz="2600" dirty="0" smtClean="0">
                <a:latin typeface="Times New Roman" pitchFamily="18" charset="0"/>
                <a:cs typeface="Times New Roman" pitchFamily="18" charset="0"/>
              </a:rPr>
              <a:t>les </a:t>
            </a:r>
            <a:r>
              <a:rPr lang="fr-FR" sz="2600" dirty="0">
                <a:latin typeface="Times New Roman" pitchFamily="18" charset="0"/>
                <a:cs typeface="Times New Roman" pitchFamily="18" charset="0"/>
              </a:rPr>
              <a:t>politiques économiques et sociales idoines </a:t>
            </a:r>
            <a:r>
              <a:rPr lang="fr-FR" sz="2600" dirty="0" smtClean="0">
                <a:latin typeface="Times New Roman" pitchFamily="18" charset="0"/>
                <a:cs typeface="Times New Roman" pitchFamily="18" charset="0"/>
              </a:rPr>
              <a:t>soient </a:t>
            </a:r>
            <a:r>
              <a:rPr lang="fr-FR" sz="2600" dirty="0">
                <a:latin typeface="Times New Roman" pitchFamily="18" charset="0"/>
                <a:cs typeface="Times New Roman" pitchFamily="18" charset="0"/>
              </a:rPr>
              <a:t>mises en place </a:t>
            </a:r>
            <a:endParaRPr lang="fr-FR" sz="2600" dirty="0" smtClean="0">
              <a:latin typeface="Times New Roman" pitchFamily="18" charset="0"/>
              <a:cs typeface="Times New Roman" pitchFamily="18" charset="0"/>
            </a:endParaRPr>
          </a:p>
          <a:p>
            <a:pPr lvl="1"/>
            <a:r>
              <a:rPr lang="fr-FR" sz="2600" dirty="0" smtClean="0">
                <a:latin typeface="Times New Roman" pitchFamily="18" charset="0"/>
                <a:cs typeface="Times New Roman" pitchFamily="18" charset="0"/>
              </a:rPr>
              <a:t>des </a:t>
            </a:r>
            <a:r>
              <a:rPr lang="fr-FR" sz="2600" dirty="0">
                <a:latin typeface="Times New Roman" pitchFamily="18" charset="0"/>
                <a:cs typeface="Times New Roman" pitchFamily="18" charset="0"/>
              </a:rPr>
              <a:t>investissements </a:t>
            </a:r>
            <a:r>
              <a:rPr lang="fr-FR" sz="2600" dirty="0" smtClean="0">
                <a:latin typeface="Times New Roman" pitchFamily="18" charset="0"/>
                <a:cs typeface="Times New Roman" pitchFamily="18" charset="0"/>
              </a:rPr>
              <a:t>conséquents soient </a:t>
            </a:r>
            <a:r>
              <a:rPr lang="fr-FR" sz="2600" dirty="0">
                <a:latin typeface="Times New Roman" pitchFamily="18" charset="0"/>
                <a:cs typeface="Times New Roman" pitchFamily="18" charset="0"/>
              </a:rPr>
              <a:t>consentis dans le développement du capital humain </a:t>
            </a:r>
            <a:r>
              <a:rPr lang="fr-FR" sz="2600" dirty="0" smtClean="0">
                <a:latin typeface="Times New Roman" pitchFamily="18" charset="0"/>
                <a:cs typeface="Times New Roman" pitchFamily="18" charset="0"/>
              </a:rPr>
              <a:t>!</a:t>
            </a:r>
            <a:endParaRPr lang="fr-FR" sz="2600" dirty="0">
              <a:latin typeface="Times New Roman" pitchFamily="18" charset="0"/>
              <a:cs typeface="Times New Roman" pitchFamily="18" charset="0"/>
            </a:endParaRPr>
          </a:p>
        </p:txBody>
      </p:sp>
      <p:sp>
        <p:nvSpPr>
          <p:cNvPr id="2" name="Espace réservé du numéro de diapositive 1"/>
          <p:cNvSpPr>
            <a:spLocks noGrp="1"/>
          </p:cNvSpPr>
          <p:nvPr>
            <p:ph type="sldNum" sz="quarter" idx="12"/>
          </p:nvPr>
        </p:nvSpPr>
        <p:spPr/>
        <p:txBody>
          <a:bodyPr/>
          <a:lstStyle/>
          <a:p>
            <a:fld id="{CA89BDAD-3C2B-442F-8D8E-1D0913BE07D6}" type="slidenum">
              <a:rPr lang="fr-FR" smtClean="0"/>
              <a:pPr/>
              <a:t>8</a:t>
            </a:fld>
            <a:endParaRPr lang="fr-FR"/>
          </a:p>
        </p:txBody>
      </p:sp>
    </p:spTree>
    <p:extLst>
      <p:ext uri="{BB962C8B-B14F-4D97-AF65-F5344CB8AC3E}">
        <p14:creationId xmlns:p14="http://schemas.microsoft.com/office/powerpoint/2010/main" val="4170839122"/>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idx="1"/>
          </p:nvPr>
        </p:nvSpPr>
        <p:spPr>
          <a:xfrm>
            <a:off x="179513" y="1196975"/>
            <a:ext cx="8964487" cy="5661025"/>
          </a:xfrm>
          <a:ln w="12700">
            <a:solidFill>
              <a:schemeClr val="tx1"/>
            </a:solidFill>
            <a:miter lim="800000"/>
            <a:headEnd/>
            <a:tailEnd/>
          </a:ln>
        </p:spPr>
        <p:txBody>
          <a:bodyPr>
            <a:normAutofit lnSpcReduction="10000"/>
          </a:bodyPr>
          <a:lstStyle/>
          <a:p>
            <a:pPr marL="0">
              <a:lnSpc>
                <a:spcPct val="90000"/>
              </a:lnSpc>
              <a:defRPr/>
            </a:pPr>
            <a:r>
              <a:rPr lang="fr-FR" altLang="fr-FR" sz="2800" b="1" dirty="0">
                <a:solidFill>
                  <a:srgbClr val="0000CC"/>
                </a:solidFill>
                <a:latin typeface="Times New Roman" pitchFamily="18" charset="0"/>
                <a:cs typeface="Times New Roman" pitchFamily="18" charset="0"/>
              </a:rPr>
              <a:t>Les </a:t>
            </a:r>
            <a:r>
              <a:rPr lang="fr-FR" altLang="fr-FR" sz="2800" b="1" dirty="0" smtClean="0">
                <a:solidFill>
                  <a:srgbClr val="0000CC"/>
                </a:solidFill>
                <a:latin typeface="Times New Roman" pitchFamily="18" charset="0"/>
                <a:cs typeface="Times New Roman" pitchFamily="18" charset="0"/>
              </a:rPr>
              <a:t>ODD 3</a:t>
            </a:r>
            <a:r>
              <a:rPr lang="fr-FR" altLang="fr-FR" sz="2800" b="1" dirty="0">
                <a:solidFill>
                  <a:srgbClr val="0000CC"/>
                </a:solidFill>
                <a:latin typeface="Times New Roman" pitchFamily="18" charset="0"/>
                <a:cs typeface="Times New Roman" pitchFamily="18" charset="0"/>
              </a:rPr>
              <a:t>, 4, 5, 8 et 17 prennent en compte les domaines d’action pertinents pour maximiser le DD.</a:t>
            </a:r>
          </a:p>
          <a:p>
            <a:pPr eaLnBrk="1" hangingPunct="1">
              <a:buNone/>
            </a:pPr>
            <a:r>
              <a:rPr lang="fr-FR" altLang="fr-FR" sz="2600" b="1" dirty="0" smtClean="0">
                <a:latin typeface="Times New Roman" pitchFamily="18" charset="0"/>
                <a:cs typeface="Times New Roman" pitchFamily="18" charset="0"/>
              </a:rPr>
              <a:t>ODD3: </a:t>
            </a:r>
            <a:r>
              <a:rPr lang="fr-FR" altLang="fr-FR" sz="2600" dirty="0" smtClean="0">
                <a:latin typeface="Times New Roman" pitchFamily="18" charset="0"/>
                <a:cs typeface="Times New Roman" pitchFamily="18" charset="0"/>
              </a:rPr>
              <a:t>Permettre à tous de vivre en bonne santé et promouvoir le bien-être de tous  a tout âge</a:t>
            </a:r>
          </a:p>
          <a:p>
            <a:pPr eaLnBrk="1" hangingPunct="1">
              <a:buNone/>
            </a:pPr>
            <a:r>
              <a:rPr lang="fr-FR" altLang="fr-FR" sz="2600" b="1" dirty="0" smtClean="0">
                <a:latin typeface="Times New Roman" pitchFamily="18" charset="0"/>
                <a:cs typeface="Times New Roman" pitchFamily="18" charset="0"/>
              </a:rPr>
              <a:t>ODD4: </a:t>
            </a:r>
            <a:r>
              <a:rPr lang="fr-FR" altLang="fr-FR" sz="2600" dirty="0" smtClean="0">
                <a:latin typeface="Times New Roman" pitchFamily="18" charset="0"/>
                <a:cs typeface="Times New Roman" pitchFamily="18" charset="0"/>
              </a:rPr>
              <a:t>Assurer l’accès de tous a une éducation de qualité, sur un pied d’égalité, et promouvoir les possibilités d’apprentissage tout au long de la vie</a:t>
            </a:r>
          </a:p>
          <a:p>
            <a:pPr eaLnBrk="1" hangingPunct="1">
              <a:buNone/>
            </a:pPr>
            <a:r>
              <a:rPr lang="fr-FR" altLang="fr-FR" sz="2600" b="1" dirty="0" smtClean="0">
                <a:latin typeface="Times New Roman" pitchFamily="18" charset="0"/>
                <a:cs typeface="Times New Roman" pitchFamily="18" charset="0"/>
              </a:rPr>
              <a:t>ODD5: </a:t>
            </a:r>
            <a:r>
              <a:rPr lang="fr-FR" altLang="fr-FR" sz="2600" dirty="0" smtClean="0">
                <a:latin typeface="Times New Roman" pitchFamily="18" charset="0"/>
                <a:cs typeface="Times New Roman" pitchFamily="18" charset="0"/>
              </a:rPr>
              <a:t>Parvenir a l ’égalité des sexes et autonomiser toutes les femmes et les filles</a:t>
            </a:r>
          </a:p>
          <a:p>
            <a:pPr eaLnBrk="1" hangingPunct="1">
              <a:buNone/>
            </a:pPr>
            <a:r>
              <a:rPr lang="fr-FR" altLang="fr-FR" sz="2600" b="1" dirty="0" smtClean="0">
                <a:latin typeface="Times New Roman" pitchFamily="18" charset="0"/>
                <a:cs typeface="Times New Roman" pitchFamily="18" charset="0"/>
              </a:rPr>
              <a:t>ODD8: </a:t>
            </a:r>
            <a:r>
              <a:rPr lang="fr-FR" altLang="fr-FR" sz="2600" dirty="0" smtClean="0">
                <a:latin typeface="Times New Roman" pitchFamily="18" charset="0"/>
                <a:cs typeface="Times New Roman" pitchFamily="18" charset="0"/>
              </a:rPr>
              <a:t>Promouvoir une croissance économique soutenue, partagée et durable; le plein emploi productif et un travail décent pour tous</a:t>
            </a:r>
          </a:p>
          <a:p>
            <a:pPr eaLnBrk="1" hangingPunct="1">
              <a:buNone/>
            </a:pPr>
            <a:r>
              <a:rPr lang="fr-FR" altLang="fr-FR" sz="2600" b="1" dirty="0" smtClean="0">
                <a:latin typeface="Times New Roman" pitchFamily="18" charset="0"/>
                <a:cs typeface="Times New Roman" pitchFamily="18" charset="0"/>
              </a:rPr>
              <a:t>ODD 17: </a:t>
            </a:r>
            <a:r>
              <a:rPr lang="fr-FR" altLang="fr-FR" sz="2600" dirty="0" smtClean="0">
                <a:latin typeface="Times New Roman" pitchFamily="18" charset="0"/>
                <a:cs typeface="Times New Roman" pitchFamily="18" charset="0"/>
              </a:rPr>
              <a:t>Renforcer les moyens de mettre en œuvre le partenariat mondial pour le développement durable et le revitaliser</a:t>
            </a:r>
          </a:p>
          <a:p>
            <a:pPr eaLnBrk="1" hangingPunct="1">
              <a:buNone/>
            </a:pPr>
            <a:endParaRPr lang="fr-FR" altLang="fr-FR" sz="2000" dirty="0" smtClean="0"/>
          </a:p>
          <a:p>
            <a:pPr eaLnBrk="1" hangingPunct="1"/>
            <a:endParaRPr lang="fr-FR" altLang="fr-FR" sz="2800" dirty="0" smtClean="0"/>
          </a:p>
          <a:p>
            <a:pPr eaLnBrk="1" hangingPunct="1"/>
            <a:endParaRPr lang="fr-FR" altLang="fr-FR" sz="2800" dirty="0" smtClean="0"/>
          </a:p>
        </p:txBody>
      </p:sp>
      <p:sp>
        <p:nvSpPr>
          <p:cNvPr id="4301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itchFamily="18" charset="2"/>
              <a:buChar char=""/>
              <a:defRPr sz="3200">
                <a:solidFill>
                  <a:schemeClr val="tx1"/>
                </a:solidFill>
                <a:latin typeface="Gill Sans MT" pitchFamily="34" charset="0"/>
              </a:defRPr>
            </a:lvl1pPr>
            <a:lvl2pPr marL="742950" indent="-285750">
              <a:spcBef>
                <a:spcPts val="550"/>
              </a:spcBef>
              <a:buClr>
                <a:schemeClr val="accent1"/>
              </a:buClr>
              <a:buFont typeface="Verdana" pitchFamily="34" charset="0"/>
              <a:buChar char="◦"/>
              <a:defRPr sz="2800">
                <a:solidFill>
                  <a:schemeClr val="tx1"/>
                </a:solidFill>
                <a:latin typeface="Gill Sans MT" pitchFamily="34" charset="0"/>
              </a:defRPr>
            </a:lvl2pPr>
            <a:lvl3pPr marL="1143000" indent="-228600">
              <a:spcBef>
                <a:spcPct val="20000"/>
              </a:spcBef>
              <a:buClr>
                <a:schemeClr val="accent2"/>
              </a:buClr>
              <a:buFont typeface="Wingdings 2" pitchFamily="18" charset="2"/>
              <a:buChar char=""/>
              <a:defRPr sz="2400">
                <a:solidFill>
                  <a:schemeClr val="tx1"/>
                </a:solidFill>
                <a:latin typeface="Gill Sans MT" pitchFamily="34" charset="0"/>
              </a:defRPr>
            </a:lvl3pPr>
            <a:lvl4pPr marL="1600200" indent="-228600">
              <a:spcBef>
                <a:spcPct val="20000"/>
              </a:spcBef>
              <a:buClr>
                <a:srgbClr val="C32D2E"/>
              </a:buClr>
              <a:buFont typeface="Wingdings 2" pitchFamily="18" charset="2"/>
              <a:buChar char=""/>
              <a:defRPr sz="2000">
                <a:solidFill>
                  <a:schemeClr val="tx1"/>
                </a:solidFill>
                <a:latin typeface="Gill Sans MT" pitchFamily="34" charset="0"/>
              </a:defRPr>
            </a:lvl4pPr>
            <a:lvl5pPr marL="2057400" indent="-228600">
              <a:spcBef>
                <a:spcPct val="20000"/>
              </a:spcBef>
              <a:buClr>
                <a:srgbClr val="84AA33"/>
              </a:buClr>
              <a:buFont typeface="Wingdings 2" pitchFamily="18" charset="2"/>
              <a:buChar char=""/>
              <a:defRPr sz="2000">
                <a:solidFill>
                  <a:schemeClr val="tx1"/>
                </a:solidFill>
                <a:latin typeface="Gill Sans MT" pitchFamily="34" charset="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9pPr>
          </a:lstStyle>
          <a:p>
            <a:pPr>
              <a:spcBef>
                <a:spcPct val="0"/>
              </a:spcBef>
              <a:buClrTx/>
              <a:buSzTx/>
              <a:buFontTx/>
              <a:buNone/>
            </a:pPr>
            <a:fld id="{FBFFC43D-7333-4223-BA02-AE8F6F0DA55F}" type="slidenum">
              <a:rPr lang="fr-FR" altLang="fr-FR" sz="1200">
                <a:solidFill>
                  <a:srgbClr val="B5A788"/>
                </a:solidFill>
                <a:latin typeface="Arial" charset="0"/>
              </a:rPr>
              <a:pPr>
                <a:spcBef>
                  <a:spcPct val="0"/>
                </a:spcBef>
                <a:buClrTx/>
                <a:buSzTx/>
                <a:buFontTx/>
                <a:buNone/>
              </a:pPr>
              <a:t>9</a:t>
            </a:fld>
            <a:endParaRPr lang="fr-FR" altLang="fr-FR" sz="1200">
              <a:solidFill>
                <a:srgbClr val="B5A788"/>
              </a:solidFill>
              <a:latin typeface="Arial" charset="0"/>
            </a:endParaRPr>
          </a:p>
        </p:txBody>
      </p:sp>
      <p:sp>
        <p:nvSpPr>
          <p:cNvPr id="272390" name="Rectangle 6"/>
          <p:cNvSpPr>
            <a:spLocks noChangeArrowheads="1"/>
          </p:cNvSpPr>
          <p:nvPr/>
        </p:nvSpPr>
        <p:spPr bwMode="auto">
          <a:xfrm>
            <a:off x="179512" y="228600"/>
            <a:ext cx="8964487" cy="823913"/>
          </a:xfrm>
          <a:prstGeom prst="rect">
            <a:avLst/>
          </a:prstGeom>
          <a:noFill/>
          <a:ln w="9525">
            <a:solidFill>
              <a:schemeClr val="tx1"/>
            </a:solidFill>
            <a:miter lim="800000"/>
            <a:headEnd/>
            <a:tailEnd/>
          </a:ln>
          <a:effectLst/>
        </p:spPr>
        <p:txBody>
          <a:bodyPr anchor="ctr"/>
          <a:lstStyle/>
          <a:p>
            <a:pPr algn="ctr">
              <a:lnSpc>
                <a:spcPct val="90000"/>
              </a:lnSpc>
              <a:defRPr/>
            </a:pPr>
            <a:r>
              <a:rPr lang="fr-FR" sz="3200" b="1" dirty="0" smtClean="0">
                <a:solidFill>
                  <a:srgbClr val="0000CC"/>
                </a:solidFill>
                <a:latin typeface="Times New Roman" pitchFamily="18" charset="0"/>
                <a:cs typeface="Times New Roman" pitchFamily="18" charset="0"/>
              </a:rPr>
              <a:t>DD </a:t>
            </a:r>
            <a:r>
              <a:rPr lang="fr-FR" sz="3200" b="1" dirty="0">
                <a:solidFill>
                  <a:srgbClr val="0000CC"/>
                </a:solidFill>
                <a:latin typeface="Times New Roman" pitchFamily="18" charset="0"/>
                <a:cs typeface="Times New Roman" pitchFamily="18" charset="0"/>
              </a:rPr>
              <a:t>ET ODD </a:t>
            </a:r>
            <a:r>
              <a:rPr lang="fr-FR" sz="3200" b="1" dirty="0" smtClean="0">
                <a:solidFill>
                  <a:srgbClr val="0000CC"/>
                </a:solidFill>
                <a:latin typeface="Times New Roman" pitchFamily="18" charset="0"/>
                <a:cs typeface="Times New Roman" pitchFamily="18" charset="0"/>
              </a:rPr>
              <a:t>2016-2030</a:t>
            </a:r>
            <a:endParaRPr lang="fr-FR" sz="3200" b="1" dirty="0">
              <a:solidFill>
                <a:srgbClr val="0000CC"/>
              </a:solidFill>
              <a:effectLst>
                <a:outerShdw blurRad="38100" dist="38100" dir="2700000" algn="tl">
                  <a:srgbClr val="00000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8845872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2447</TotalTime>
  <Words>2135</Words>
  <Application>Microsoft Macintosh PowerPoint</Application>
  <PresentationFormat>Présentation à l'écran (4:3)</PresentationFormat>
  <Paragraphs>197</Paragraphs>
  <Slides>27</Slides>
  <Notes>14</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Thème Office</vt:lpstr>
      <vt:lpstr>RAPPORT D’ANALYSE DU DIVIDENDE DEMOGRAPHIQUE AU TOGO :  ENJEUX ET DEFIS !</vt:lpstr>
      <vt:lpstr>PLAN DE LA PRESENTATION</vt:lpstr>
      <vt:lpstr>CONTEXTE </vt:lpstr>
      <vt:lpstr>CONTEXTE(Suite) </vt:lpstr>
      <vt:lpstr>Présentation PowerPoint</vt:lpstr>
      <vt:lpstr>CONTEXTE(Suite) </vt:lpstr>
      <vt:lpstr> EVOLUTION FURTURE DE LA STRUCTURE PAR AGE DE LA POPULATION TOGOLAISE</vt:lpstr>
      <vt:lpstr>MESSAGE CLE !</vt:lpstr>
      <vt:lpstr>Présentation PowerPoint</vt:lpstr>
      <vt:lpstr>MISE EN EVIDENCE DU DD DANS LA CROISSANCE ECONOMIQUE</vt:lpstr>
      <vt:lpstr>Les Comptes de Transferts Nationaux (NTA)</vt:lpstr>
      <vt:lpstr>METHODOLOGIE (NTA) : Principes de base de l’économie générationnelle</vt:lpstr>
      <vt:lpstr>Profil Moyen  de Revenu et de Consommation du Togo</vt:lpstr>
      <vt:lpstr>Profil agrégé de Revenu et de Consommation</vt:lpstr>
      <vt:lpstr> Profil agrégé de Revenu et de Consommation </vt:lpstr>
      <vt:lpstr> Profil agrégé de Revenu et de Consommation </vt:lpstr>
      <vt:lpstr> Profil du Ratio de Soutien et du DD  </vt:lpstr>
      <vt:lpstr>PREMIER DD AU TOGO</vt:lpstr>
      <vt:lpstr>COMMENT MAXIMISER LE DIVIDENDE DEMOGRAPHIQUE ?</vt:lpstr>
      <vt:lpstr>COMMENT MAXIMISER LE DIVIDENDE DEMOGRAPHIQUE ?</vt:lpstr>
      <vt:lpstr>Répartition de la population selon le niveau d’instruction</vt:lpstr>
      <vt:lpstr>COMMENT MAXIMISER LE DD? (suite)</vt:lpstr>
      <vt:lpstr>COMMENT MAXIMISER LE DD? (suite)</vt:lpstr>
      <vt:lpstr>Présentation PowerPoint</vt:lpstr>
      <vt:lpstr>Présentation PowerPoint</vt:lpstr>
      <vt:lpstr>APPROPRIATION NLE : PROCHAINES ETAPES</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 se passera –t-il si nous n’utilisons pas  correctement notre premier dividende démographique?</dc:title>
  <dc:creator>admin</dc:creator>
  <cp:lastModifiedBy>Bruno FINEL</cp:lastModifiedBy>
  <cp:revision>81</cp:revision>
  <dcterms:created xsi:type="dcterms:W3CDTF">2016-11-15T16:59:13Z</dcterms:created>
  <dcterms:modified xsi:type="dcterms:W3CDTF">2016-12-16T18:09:01Z</dcterms:modified>
</cp:coreProperties>
</file>